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0"/>
  </p:handoutMasterIdLst>
  <p:sldIdLst>
    <p:sldId id="28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02" r:id="rId12"/>
    <p:sldId id="318" r:id="rId13"/>
    <p:sldId id="299" r:id="rId14"/>
    <p:sldId id="301" r:id="rId15"/>
    <p:sldId id="315" r:id="rId16"/>
    <p:sldId id="303" r:id="rId17"/>
    <p:sldId id="317" r:id="rId18"/>
    <p:sldId id="313" r:id="rId19"/>
    <p:sldId id="314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16" r:id="rId2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_trad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ES_tradn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_tradnl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4F60F04-3EB0-437D-B906-27845D2CAC6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156DC-147C-438B-BE4D-E0EF1312AB3B}" type="slidenum">
              <a:rPr lang="es-ES_tradnl"/>
              <a:pPr/>
              <a:t>‹Nº›</a:t>
            </a:fld>
            <a:endParaRPr lang="es-ES_tradnl"/>
          </a:p>
        </p:txBody>
      </p:sp>
      <p:pic>
        <p:nvPicPr>
          <p:cNvPr id="7" name="Picture 2" descr="P:\Logos\logo_simple_239x23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87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6F6BE-265D-494E-A087-107F1B6F665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CF3B-1B33-45CA-95DC-4E43D449CD3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099FA-3567-428E-A799-3F1FC3C8F09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33B2-2713-4FA1-BCCD-84DFD632D58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A5592-45A6-432C-85CE-B3FE745060E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4543-7635-48E6-9DBB-65F84BF42F2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99C5F-72BF-4B98-9238-110BDE3D407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0F0E7-14BD-4D34-8045-8F5E2EF6EBA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4580C-FEEE-453C-AC46-BCB0476AF90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AEBD5-9489-49FF-826E-596124264A4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B1DE8EE-9D01-4031-ACC0-D21EFAA61207}" type="slidenum">
              <a:rPr lang="es-ES_tradnl"/>
              <a:pPr/>
              <a:t>‹Nº›</a:t>
            </a:fld>
            <a:endParaRPr lang="es-ES_tradnl"/>
          </a:p>
        </p:txBody>
      </p:sp>
      <p:pic>
        <p:nvPicPr>
          <p:cNvPr id="7" name="Picture 2" descr="P:\Logos\logo_simple_239x236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2462" y="5857892"/>
            <a:ext cx="87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hyperlink" Target="#_ftn1"/><Relationship Id="rId1" Type="http://schemas.openxmlformats.org/officeDocument/2006/relationships/slideLayout" Target="../slideLayouts/slideLayout7.xml"/><Relationship Id="rId5" Type="http://schemas.openxmlformats.org/officeDocument/2006/relationships/hyperlink" Target="#_ftnref1"/><Relationship Id="rId4" Type="http://schemas.openxmlformats.org/officeDocument/2006/relationships/hyperlink" Target="#_ftnref1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iapositiva_de_Microsoft_Office_PowerPoint4.sldx"/><Relationship Id="rId5" Type="http://schemas.openxmlformats.org/officeDocument/2006/relationships/package" Target="../embeddings/Diapositiva_de_Microsoft_Office_PowerPoint3.sldx"/><Relationship Id="rId4" Type="http://schemas.openxmlformats.org/officeDocument/2006/relationships/package" Target="../embeddings/Diapositiva_de_Microsoft_Office_PowerPoint2.sld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20" y="4857760"/>
            <a:ext cx="64008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</a:t>
            </a:r>
            <a:r>
              <a:rPr kumimoji="0" lang="es-ES_tradnl" sz="2400" b="1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June 2012</a:t>
            </a:r>
            <a:endParaRPr kumimoji="0" lang="es-ES_tradnl" sz="2400" b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Lima, Peru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César Luna-Victoria León</a:t>
            </a:r>
            <a:endParaRPr kumimoji="0" lang="es-ES_tradnl" sz="24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715436" cy="3786213"/>
          </a:xfrm>
          <a:ln>
            <a:noFill/>
          </a:ln>
        </p:spPr>
        <p:txBody>
          <a:bodyPr/>
          <a:lstStyle/>
          <a:p>
            <a:pPr defTabSz="914400">
              <a:spcBef>
                <a:spcPct val="50000"/>
              </a:spcBef>
            </a:pPr>
            <a:r>
              <a:rPr lang="en-US" sz="3600" b="1" dirty="0" smtClean="0">
                <a:latin typeface="Verdana" pitchFamily="34" charset="0"/>
              </a:rPr>
              <a:t>INVESTMENTS REQUIREMENTS</a:t>
            </a:r>
            <a:br>
              <a:rPr lang="en-US" sz="3600" b="1" dirty="0" smtClean="0">
                <a:latin typeface="Verdana" pitchFamily="34" charset="0"/>
              </a:rPr>
            </a:br>
            <a:r>
              <a:rPr lang="en-US" b="1" dirty="0" smtClean="0">
                <a:latin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</a:rPr>
            </a:br>
            <a:r>
              <a:rPr lang="en-US" sz="3200" b="1" dirty="0" smtClean="0">
                <a:latin typeface="Verdana" pitchFamily="34" charset="0"/>
              </a:rPr>
              <a:t>CORPORATE &amp; TAX</a:t>
            </a:r>
            <a:endParaRPr lang="es-ES" sz="32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09600"/>
            <a:ext cx="8286808" cy="1143000"/>
          </a:xfrm>
        </p:spPr>
        <p:txBody>
          <a:bodyPr/>
          <a:lstStyle/>
          <a:p>
            <a:r>
              <a:rPr lang="es-PE" b="1" dirty="0" smtClean="0"/>
              <a:t>IT – Services </a:t>
            </a:r>
            <a:r>
              <a:rPr lang="es-PE" b="1" dirty="0" err="1" smtClean="0"/>
              <a:t>from</a:t>
            </a:r>
            <a:r>
              <a:rPr lang="es-PE" b="1" dirty="0" smtClean="0"/>
              <a:t> non </a:t>
            </a:r>
            <a:r>
              <a:rPr lang="es-PE" b="1" dirty="0" err="1" smtClean="0"/>
              <a:t>residents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48196"/>
          </a:xfrm>
        </p:spPr>
        <p:txBody>
          <a:bodyPr/>
          <a:lstStyle/>
          <a:p>
            <a:r>
              <a:rPr lang="es-PE" dirty="0" err="1" smtClean="0"/>
              <a:t>Performed</a:t>
            </a:r>
            <a:r>
              <a:rPr lang="es-PE" dirty="0" smtClean="0"/>
              <a:t> in </a:t>
            </a:r>
            <a:r>
              <a:rPr lang="es-PE" dirty="0" err="1" smtClean="0"/>
              <a:t>or</a:t>
            </a:r>
            <a:r>
              <a:rPr lang="es-PE" dirty="0" smtClean="0"/>
              <a:t> </a:t>
            </a:r>
            <a:r>
              <a:rPr lang="es-PE" dirty="0" err="1" smtClean="0"/>
              <a:t>outside</a:t>
            </a:r>
            <a:r>
              <a:rPr lang="es-PE" dirty="0" smtClean="0"/>
              <a:t> Peru</a:t>
            </a:r>
          </a:p>
          <a:p>
            <a:pPr lvl="1"/>
            <a:r>
              <a:rPr lang="es-PE" dirty="0" smtClean="0"/>
              <a:t>30% royalties</a:t>
            </a:r>
          </a:p>
          <a:p>
            <a:pPr lvl="1"/>
            <a:r>
              <a:rPr lang="es-PE" dirty="0" smtClean="0"/>
              <a:t>30% digital </a:t>
            </a:r>
            <a:r>
              <a:rPr lang="es-PE" dirty="0" err="1" smtClean="0"/>
              <a:t>services</a:t>
            </a:r>
            <a:endParaRPr lang="es-PE" dirty="0" smtClean="0"/>
          </a:p>
          <a:p>
            <a:pPr lvl="1"/>
            <a:r>
              <a:rPr lang="es-PE" dirty="0" smtClean="0"/>
              <a:t>15% </a:t>
            </a:r>
            <a:r>
              <a:rPr lang="es-PE" dirty="0" err="1" smtClean="0"/>
              <a:t>technical</a:t>
            </a:r>
            <a:r>
              <a:rPr lang="es-PE" dirty="0" smtClean="0"/>
              <a:t> </a:t>
            </a:r>
            <a:r>
              <a:rPr lang="es-PE" dirty="0" err="1" smtClean="0"/>
              <a:t>assistance</a:t>
            </a:r>
            <a:endParaRPr lang="es-PE" dirty="0" smtClean="0"/>
          </a:p>
          <a:p>
            <a:pPr lvl="1"/>
            <a:endParaRPr lang="es-PE" dirty="0" smtClean="0"/>
          </a:p>
          <a:p>
            <a:r>
              <a:rPr lang="es-PE" dirty="0" err="1" smtClean="0"/>
              <a:t>Other</a:t>
            </a:r>
            <a:r>
              <a:rPr lang="es-PE" dirty="0" smtClean="0"/>
              <a:t> </a:t>
            </a:r>
            <a:r>
              <a:rPr lang="es-PE" dirty="0" err="1" smtClean="0"/>
              <a:t>services</a:t>
            </a:r>
            <a:r>
              <a:rPr lang="es-PE" dirty="0" smtClean="0"/>
              <a:t> </a:t>
            </a:r>
          </a:p>
          <a:p>
            <a:pPr lvl="1"/>
            <a:r>
              <a:rPr lang="es-PE" dirty="0" smtClean="0"/>
              <a:t>30% </a:t>
            </a:r>
            <a:r>
              <a:rPr lang="es-PE" dirty="0" err="1" smtClean="0"/>
              <a:t>performed</a:t>
            </a:r>
            <a:r>
              <a:rPr lang="es-PE" dirty="0" smtClean="0"/>
              <a:t> in Peru </a:t>
            </a:r>
          </a:p>
          <a:p>
            <a:pPr lvl="1"/>
            <a:r>
              <a:rPr lang="es-PE" dirty="0" smtClean="0"/>
              <a:t>0%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performed</a:t>
            </a:r>
            <a:r>
              <a:rPr lang="es-PE" dirty="0" smtClean="0"/>
              <a:t> in Peru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928694"/>
          </a:xfrm>
        </p:spPr>
        <p:txBody>
          <a:bodyPr/>
          <a:lstStyle/>
          <a:p>
            <a:r>
              <a:rPr lang="es-PE" b="1" dirty="0" err="1" smtClean="0"/>
              <a:t>Other</a:t>
            </a:r>
            <a:r>
              <a:rPr lang="es-PE" b="1" dirty="0" smtClean="0"/>
              <a:t> </a:t>
            </a:r>
            <a:r>
              <a:rPr lang="es-PE" b="1" dirty="0" err="1" smtClean="0"/>
              <a:t>Taxes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429684" cy="5143536"/>
          </a:xfrm>
        </p:spPr>
        <p:txBody>
          <a:bodyPr/>
          <a:lstStyle/>
          <a:p>
            <a:r>
              <a:rPr lang="es-PE" dirty="0" smtClean="0"/>
              <a:t>0.4% x </a:t>
            </a:r>
            <a:r>
              <a:rPr lang="es-PE" dirty="0" err="1" smtClean="0"/>
              <a:t>assets</a:t>
            </a:r>
            <a:r>
              <a:rPr lang="es-PE" dirty="0" smtClean="0"/>
              <a:t> (</a:t>
            </a:r>
            <a:r>
              <a:rPr lang="es-PE" dirty="0" err="1" smtClean="0"/>
              <a:t>minimum</a:t>
            </a:r>
            <a:r>
              <a:rPr lang="es-PE" dirty="0" smtClean="0"/>
              <a:t> </a:t>
            </a:r>
            <a:r>
              <a:rPr lang="es-PE" dirty="0" err="1" smtClean="0"/>
              <a:t>income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r>
              <a:rPr lang="es-PE" dirty="0" smtClean="0"/>
              <a:t>) (ITAN)</a:t>
            </a:r>
          </a:p>
          <a:p>
            <a:endParaRPr lang="es-PE" dirty="0" smtClean="0"/>
          </a:p>
          <a:p>
            <a:r>
              <a:rPr lang="es-PE" dirty="0" smtClean="0"/>
              <a:t>0.005% </a:t>
            </a:r>
            <a:r>
              <a:rPr lang="es-PE" dirty="0" err="1" smtClean="0"/>
              <a:t>financial</a:t>
            </a:r>
            <a:r>
              <a:rPr lang="es-PE" dirty="0" smtClean="0"/>
              <a:t> </a:t>
            </a:r>
            <a:r>
              <a:rPr lang="es-PE" dirty="0" err="1" smtClean="0"/>
              <a:t>transactions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r>
              <a:rPr lang="es-PE" dirty="0" smtClean="0"/>
              <a:t> (ITF)</a:t>
            </a:r>
          </a:p>
          <a:p>
            <a:endParaRPr lang="es-PE" dirty="0" smtClean="0"/>
          </a:p>
          <a:p>
            <a:r>
              <a:rPr lang="es-PE" dirty="0" smtClean="0"/>
              <a:t>Local </a:t>
            </a:r>
            <a:r>
              <a:rPr lang="es-PE" dirty="0" err="1" smtClean="0"/>
              <a:t>Tax</a:t>
            </a:r>
            <a:endParaRPr lang="es-PE" dirty="0" smtClean="0"/>
          </a:p>
          <a:p>
            <a:pPr lvl="1"/>
            <a:r>
              <a:rPr lang="es-PE" dirty="0" smtClean="0"/>
              <a:t>Up </a:t>
            </a:r>
            <a:r>
              <a:rPr lang="es-PE" dirty="0" err="1" smtClean="0"/>
              <a:t>to</a:t>
            </a:r>
            <a:r>
              <a:rPr lang="es-PE" dirty="0" smtClean="0"/>
              <a:t> 1% Real Estate </a:t>
            </a:r>
            <a:r>
              <a:rPr lang="es-PE" dirty="0" err="1" smtClean="0"/>
              <a:t>Property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endParaRPr lang="es-PE" dirty="0" smtClean="0"/>
          </a:p>
          <a:p>
            <a:pPr lvl="1"/>
            <a:r>
              <a:rPr lang="es-PE" dirty="0" smtClean="0"/>
              <a:t>1% Motor Vehicular </a:t>
            </a:r>
            <a:r>
              <a:rPr lang="es-PE" dirty="0" err="1" smtClean="0"/>
              <a:t>Property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endParaRPr lang="es-PE" dirty="0" smtClean="0"/>
          </a:p>
          <a:p>
            <a:pPr lvl="1"/>
            <a:r>
              <a:rPr lang="es-PE" dirty="0" smtClean="0"/>
              <a:t>3% Real Estate Transfer </a:t>
            </a:r>
            <a:r>
              <a:rPr lang="es-PE" dirty="0" err="1" smtClean="0"/>
              <a:t>Tax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err="1" smtClean="0"/>
              <a:t>Mining</a:t>
            </a:r>
            <a:r>
              <a:rPr lang="es-PE" b="1" dirty="0" smtClean="0"/>
              <a:t> </a:t>
            </a:r>
            <a:r>
              <a:rPr lang="es-PE" b="1" dirty="0" err="1" smtClean="0"/>
              <a:t>Special</a:t>
            </a:r>
            <a:r>
              <a:rPr lang="es-PE" b="1" dirty="0" smtClean="0"/>
              <a:t> </a:t>
            </a:r>
            <a:r>
              <a:rPr lang="es-PE" b="1" dirty="0" err="1" smtClean="0"/>
              <a:t>Regime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 smtClean="0"/>
          </a:p>
          <a:p>
            <a:r>
              <a:rPr lang="es-PE" dirty="0" err="1" smtClean="0"/>
              <a:t>Special</a:t>
            </a:r>
            <a:r>
              <a:rPr lang="es-PE" dirty="0" smtClean="0"/>
              <a:t> </a:t>
            </a:r>
            <a:r>
              <a:rPr lang="es-PE" dirty="0" err="1" smtClean="0"/>
              <a:t>mining</a:t>
            </a:r>
            <a:r>
              <a:rPr lang="es-PE" dirty="0" smtClean="0"/>
              <a:t> </a:t>
            </a:r>
            <a:r>
              <a:rPr lang="es-PE" dirty="0" err="1" smtClean="0"/>
              <a:t>burden</a:t>
            </a:r>
            <a:r>
              <a:rPr lang="es-PE" dirty="0" smtClean="0"/>
              <a:t> (GEM)</a:t>
            </a:r>
          </a:p>
          <a:p>
            <a:endParaRPr lang="es-PE" dirty="0" smtClean="0"/>
          </a:p>
          <a:p>
            <a:r>
              <a:rPr lang="es-PE" dirty="0" err="1" smtClean="0"/>
              <a:t>Special</a:t>
            </a:r>
            <a:r>
              <a:rPr lang="es-PE" dirty="0" smtClean="0"/>
              <a:t> </a:t>
            </a:r>
            <a:r>
              <a:rPr lang="es-PE" dirty="0" err="1" smtClean="0"/>
              <a:t>mining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r>
              <a:rPr lang="es-PE" dirty="0" smtClean="0"/>
              <a:t> (IEM)</a:t>
            </a:r>
          </a:p>
          <a:p>
            <a:endParaRPr lang="es-PE" dirty="0" smtClean="0"/>
          </a:p>
          <a:p>
            <a:r>
              <a:rPr lang="es-PE" dirty="0" err="1" smtClean="0"/>
              <a:t>Modified</a:t>
            </a:r>
            <a:r>
              <a:rPr lang="es-PE" dirty="0" smtClean="0"/>
              <a:t> royalty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31 CuadroTexto"/>
          <p:cNvSpPr txBox="1">
            <a:spLocks noChangeArrowheads="1"/>
          </p:cNvSpPr>
          <p:nvPr/>
        </p:nvSpPr>
        <p:spPr bwMode="auto">
          <a:xfrm>
            <a:off x="7172325" y="6642100"/>
            <a:ext cx="1971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</a:rPr>
              <a:t>Oficina de Lima</a:t>
            </a:r>
            <a:r>
              <a:rPr lang="en-US" sz="800"/>
              <a:t>. </a:t>
            </a:r>
            <a:endParaRPr lang="en-US" sz="1000">
              <a:solidFill>
                <a:srgbClr val="5F5F5F"/>
              </a:solidFill>
              <a:latin typeface="Times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1" y="1285860"/>
          <a:ext cx="8715437" cy="4286279"/>
        </p:xfrm>
        <a:graphic>
          <a:graphicData uri="http://schemas.openxmlformats.org/drawingml/2006/table">
            <a:tbl>
              <a:tblPr/>
              <a:tblGrid>
                <a:gridCol w="1388259"/>
                <a:gridCol w="1388259"/>
                <a:gridCol w="1013242"/>
                <a:gridCol w="1185657"/>
                <a:gridCol w="1029497"/>
                <a:gridCol w="1279561"/>
                <a:gridCol w="1430962"/>
              </a:tblGrid>
              <a:tr h="32971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cap="small" spc="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Item of Income</a:t>
                      </a:r>
                      <a:endParaRPr lang="es-PE" sz="1300" dirty="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5942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cap="small" spc="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Countries</a:t>
                      </a:r>
                      <a:endParaRPr lang="es-PE" sz="1300" dirty="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Interest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Dividends</a:t>
                      </a:r>
                      <a:endParaRPr lang="es-PE" sz="1300" dirty="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Royalties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General Services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Technical Assistance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COLOMBIA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Unlimited source taxation only(*)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297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BOLIVIA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Unlimited source taxation only(*)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297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ECUADOR</a:t>
                      </a:r>
                      <a:endParaRPr lang="es-PE" sz="1300" dirty="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Unlimited source taxation only(*)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891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CHILE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10%-15%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Residence taxation, unless a Permanent Establishment in the Source State.  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891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CANADA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10%-15%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es-PE" sz="1300" dirty="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Residence taxation, unless a Permanent Establishment in the Source State.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297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BRASIL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10%-15%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es-PE" sz="130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15 %</a:t>
                      </a:r>
                      <a:endParaRPr lang="es-PE" sz="1300" dirty="0">
                        <a:solidFill>
                          <a:srgbClr val="0033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5899540"/>
            <a:ext cx="821533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(*)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Under Andean Community Decision to avoid international double taxation.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[</a:t>
            </a:r>
            <a:r>
              <a:rPr kumimoji="0" lang="en-US" sz="11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1]</a:t>
            </a:r>
            <a:endParaRPr kumimoji="0" lang="es-P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578322"/>
            <a:ext cx="11079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</a:t>
            </a:r>
            <a:r>
              <a:rPr kumimoji="0" lang="en-US" sz="9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1]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5800" y="142852"/>
            <a:ext cx="7772400" cy="9286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</a:t>
            </a:r>
            <a:r>
              <a:rPr kumimoji="0" lang="es-PE" sz="4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PE" sz="4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Treaties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962012"/>
          </a:xfrm>
        </p:spPr>
        <p:txBody>
          <a:bodyPr/>
          <a:lstStyle/>
          <a:p>
            <a:r>
              <a:rPr lang="es-PE" b="1" dirty="0" err="1" smtClean="0"/>
              <a:t>Payroll</a:t>
            </a:r>
            <a:r>
              <a:rPr lang="es-PE" b="1" dirty="0" smtClean="0"/>
              <a:t> </a:t>
            </a:r>
            <a:r>
              <a:rPr lang="es-PE" b="1" dirty="0" err="1" smtClean="0"/>
              <a:t>Taxes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499236"/>
          <a:ext cx="77724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638"/>
                <a:gridCol w="1857388"/>
                <a:gridCol w="1957374"/>
              </a:tblGrid>
              <a:tr h="370840">
                <a:tc>
                  <a:txBody>
                    <a:bodyPr/>
                    <a:lstStyle/>
                    <a:p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latin typeface="+mn-lt"/>
                          <a:cs typeface="Arial" pitchFamily="34" charset="0"/>
                        </a:rPr>
                        <a:t>Corporate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err="1" smtClean="0">
                          <a:latin typeface="+mn-lt"/>
                          <a:cs typeface="Arial" pitchFamily="34" charset="0"/>
                        </a:rPr>
                        <a:t>Employee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latin typeface="+mn-lt"/>
                          <a:cs typeface="Arial" pitchFamily="34" charset="0"/>
                        </a:rPr>
                        <a:t>Income</a:t>
                      </a:r>
                      <a:r>
                        <a:rPr lang="es-PE" sz="280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s-PE" sz="2800" dirty="0" err="1" smtClean="0">
                          <a:latin typeface="+mn-lt"/>
                          <a:cs typeface="Arial" pitchFamily="34" charset="0"/>
                        </a:rPr>
                        <a:t>Tax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latin typeface="+mn-lt"/>
                          <a:cs typeface="Arial" pitchFamily="34" charset="0"/>
                        </a:rPr>
                        <a:t>0 –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latin typeface="+mn-lt"/>
                          <a:cs typeface="Arial" pitchFamily="34" charset="0"/>
                        </a:rPr>
                        <a:t>Health</a:t>
                      </a:r>
                      <a:r>
                        <a:rPr lang="es-PE" sz="28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s-PE" sz="2800" baseline="0" dirty="0" err="1" smtClean="0">
                          <a:latin typeface="+mn-lt"/>
                          <a:cs typeface="Arial" pitchFamily="34" charset="0"/>
                        </a:rPr>
                        <a:t>contributions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latin typeface="+mn-lt"/>
                          <a:cs typeface="Arial" pitchFamily="34" charset="0"/>
                        </a:rPr>
                        <a:t>9%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latin typeface="+mn-lt"/>
                          <a:cs typeface="Arial" pitchFamily="34" charset="0"/>
                        </a:rPr>
                        <a:t>Pension</a:t>
                      </a:r>
                      <a:r>
                        <a:rPr lang="es-PE" sz="28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s-PE" sz="2800" baseline="0" dirty="0" err="1" smtClean="0">
                          <a:latin typeface="+mn-lt"/>
                          <a:cs typeface="Arial" pitchFamily="34" charset="0"/>
                        </a:rPr>
                        <a:t>Fund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latin typeface="+mn-lt"/>
                          <a:cs typeface="Arial" pitchFamily="34" charset="0"/>
                        </a:rPr>
                        <a:t>11% - 12%</a:t>
                      </a:r>
                      <a:endParaRPr lang="es-ES" sz="2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85800" y="3786190"/>
            <a:ext cx="581502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Benefits</a:t>
            </a:r>
            <a:endParaRPr kumimoji="0" lang="es-P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Minimum</a:t>
            </a: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salary</a:t>
            </a:r>
            <a:endParaRPr kumimoji="0" lang="es-P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 Legal 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Bonuses</a:t>
            </a: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/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year</a:t>
            </a:r>
            <a:endParaRPr kumimoji="0" lang="es-P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Labor 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risks</a:t>
            </a: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insurance</a:t>
            </a:r>
            <a:endParaRPr kumimoji="0" lang="es-P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Profit-Sharing</a:t>
            </a:r>
            <a:endParaRPr kumimoji="0" lang="es-P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CTS – 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Compensation</a:t>
            </a:r>
            <a:r>
              <a:rPr kumimoji="0" lang="es-P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s-P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for</a:t>
            </a:r>
            <a:r>
              <a:rPr kumimoji="0" lang="es-P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s-PE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Retirement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Expatries - </a:t>
            </a:r>
            <a:r>
              <a:rPr lang="es-PE" b="1" dirty="0" err="1" smtClean="0"/>
              <a:t>Witholding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24% </a:t>
            </a:r>
            <a:r>
              <a:rPr lang="es-PE" dirty="0" err="1" smtClean="0"/>
              <a:t>independent</a:t>
            </a:r>
            <a:r>
              <a:rPr lang="es-PE" dirty="0" smtClean="0"/>
              <a:t> – </a:t>
            </a:r>
            <a:r>
              <a:rPr lang="es-PE" dirty="0" err="1" smtClean="0"/>
              <a:t>professional</a:t>
            </a:r>
            <a:r>
              <a:rPr lang="es-PE" dirty="0" smtClean="0"/>
              <a:t> </a:t>
            </a:r>
            <a:r>
              <a:rPr lang="es-PE" dirty="0" err="1" smtClean="0"/>
              <a:t>services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30% </a:t>
            </a:r>
            <a:r>
              <a:rPr lang="es-PE" dirty="0" err="1" smtClean="0"/>
              <a:t>employment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15% </a:t>
            </a:r>
            <a:r>
              <a:rPr lang="es-PE" dirty="0" err="1" smtClean="0"/>
              <a:t>live</a:t>
            </a:r>
            <a:r>
              <a:rPr lang="es-PE" dirty="0" smtClean="0"/>
              <a:t> shows </a:t>
            </a:r>
            <a:r>
              <a:rPr lang="es-PE" dirty="0" err="1" smtClean="0"/>
              <a:t>performed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</a:t>
            </a:r>
            <a:r>
              <a:rPr lang="es-PE" dirty="0" err="1" smtClean="0"/>
              <a:t>artists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30% </a:t>
            </a:r>
            <a:r>
              <a:rPr lang="es-PE" dirty="0" err="1" smtClean="0"/>
              <a:t>others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VAT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18%</a:t>
            </a:r>
          </a:p>
          <a:p>
            <a:endParaRPr lang="es-PE" dirty="0" smtClean="0"/>
          </a:p>
          <a:p>
            <a:r>
              <a:rPr lang="es-PE" dirty="0" err="1" smtClean="0"/>
              <a:t>Recover</a:t>
            </a:r>
            <a:r>
              <a:rPr lang="es-PE" dirty="0" smtClean="0"/>
              <a:t> VAT</a:t>
            </a:r>
          </a:p>
          <a:p>
            <a:pPr lvl="1"/>
            <a:r>
              <a:rPr lang="es-PE" dirty="0" smtClean="0"/>
              <a:t>Fiscal </a:t>
            </a:r>
            <a:r>
              <a:rPr lang="es-PE" dirty="0" err="1" smtClean="0"/>
              <a:t>credit</a:t>
            </a:r>
            <a:endParaRPr lang="es-PE" dirty="0" smtClean="0"/>
          </a:p>
          <a:p>
            <a:pPr lvl="1"/>
            <a:r>
              <a:rPr lang="es-PE" dirty="0" err="1" smtClean="0"/>
              <a:t>Early</a:t>
            </a:r>
            <a:r>
              <a:rPr lang="es-PE" dirty="0" smtClean="0"/>
              <a:t> </a:t>
            </a:r>
            <a:r>
              <a:rPr lang="es-PE" dirty="0" err="1" smtClean="0"/>
              <a:t>recovery</a:t>
            </a:r>
            <a:endParaRPr lang="es-PE" dirty="0" smtClean="0"/>
          </a:p>
          <a:p>
            <a:pPr lvl="1"/>
            <a:r>
              <a:rPr lang="es-PE" dirty="0" err="1" smtClean="0"/>
              <a:t>Export</a:t>
            </a:r>
            <a:r>
              <a:rPr lang="es-PE" dirty="0" smtClean="0"/>
              <a:t> </a:t>
            </a:r>
            <a:r>
              <a:rPr lang="es-PE" dirty="0" err="1" smtClean="0"/>
              <a:t>reimbursement</a:t>
            </a:r>
            <a:r>
              <a:rPr lang="es-PE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928694"/>
          </a:xfrm>
        </p:spPr>
        <p:txBody>
          <a:bodyPr/>
          <a:lstStyle/>
          <a:p>
            <a:r>
              <a:rPr lang="es-PE" b="1" dirty="0" err="1" smtClean="0"/>
              <a:t>Investments</a:t>
            </a:r>
            <a:r>
              <a:rPr lang="es-PE" b="1" dirty="0" smtClean="0"/>
              <a:t> </a:t>
            </a:r>
            <a:r>
              <a:rPr lang="es-PE" b="1" dirty="0" err="1" smtClean="0"/>
              <a:t>Warranties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357298"/>
            <a:ext cx="7772400" cy="5286412"/>
          </a:xfrm>
        </p:spPr>
        <p:txBody>
          <a:bodyPr/>
          <a:lstStyle/>
          <a:p>
            <a:r>
              <a:rPr lang="es-PE" dirty="0" err="1" smtClean="0"/>
              <a:t>Constitutionals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err="1" smtClean="0"/>
              <a:t>Stability</a:t>
            </a:r>
            <a:r>
              <a:rPr lang="es-PE" dirty="0" smtClean="0"/>
              <a:t> </a:t>
            </a:r>
            <a:r>
              <a:rPr lang="es-PE" dirty="0" err="1" smtClean="0"/>
              <a:t>agreements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International </a:t>
            </a:r>
            <a:r>
              <a:rPr lang="es-PE" dirty="0" err="1" smtClean="0"/>
              <a:t>arbitration</a:t>
            </a:r>
            <a:endParaRPr lang="es-PE" dirty="0" smtClean="0"/>
          </a:p>
          <a:p>
            <a:pPr lvl="1"/>
            <a:r>
              <a:rPr lang="es-PE" dirty="0" smtClean="0"/>
              <a:t>MIGA</a:t>
            </a:r>
          </a:p>
          <a:p>
            <a:pPr lvl="1"/>
            <a:r>
              <a:rPr lang="es-PE" dirty="0" smtClean="0"/>
              <a:t>CIADI</a:t>
            </a:r>
          </a:p>
          <a:p>
            <a:pPr lvl="1"/>
            <a:r>
              <a:rPr lang="es-PE" dirty="0" smtClean="0"/>
              <a:t>TLC </a:t>
            </a:r>
            <a:r>
              <a:rPr lang="es-PE" dirty="0" err="1" smtClean="0"/>
              <a:t>Canada</a:t>
            </a:r>
            <a:r>
              <a:rPr lang="es-PE" dirty="0" smtClean="0"/>
              <a:t>/Peru</a:t>
            </a:r>
          </a:p>
          <a:p>
            <a:pPr lvl="1"/>
            <a:endParaRPr lang="es-PE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smtClean="0"/>
              <a:t>¿Fiscal </a:t>
            </a:r>
            <a:r>
              <a:rPr lang="es-PE" sz="4800" dirty="0" err="1" smtClean="0"/>
              <a:t>Turbulence</a:t>
            </a:r>
            <a:r>
              <a:rPr lang="es-PE" sz="4800" dirty="0" smtClean="0"/>
              <a:t>?</a:t>
            </a:r>
            <a:endParaRPr lang="es-ES" sz="4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7" y="2261880"/>
          <a:ext cx="850112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684"/>
                <a:gridCol w="1162546"/>
                <a:gridCol w="1089887"/>
                <a:gridCol w="319700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 Fiscal </a:t>
                      </a:r>
                      <a:r>
                        <a:rPr lang="es-ES" sz="2400" b="1" dirty="0" err="1" smtClean="0"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Needs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400" b="1" dirty="0" smtClean="0">
                          <a:latin typeface="Arial" pitchFamily="34" charset="0"/>
                          <a:cs typeface="Arial" pitchFamily="34" charset="0"/>
                        </a:rPr>
                        <a:t>% PBI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400" b="1" dirty="0" smtClean="0">
                          <a:latin typeface="Arial" pitchFamily="34" charset="0"/>
                          <a:cs typeface="Arial" pitchFamily="34" charset="0"/>
                        </a:rPr>
                        <a:t>% PBI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 </a:t>
                      </a:r>
                      <a:r>
                        <a:rPr lang="es-ES" sz="2400" b="1" dirty="0" err="1" smtClean="0"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Potential</a:t>
                      </a:r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 </a:t>
                      </a:r>
                      <a:r>
                        <a:rPr lang="es-ES" sz="2400" b="1" dirty="0" err="1" smtClean="0">
                          <a:latin typeface="Arial" pitchFamily="34" charset="0"/>
                          <a:cs typeface="Arial" pitchFamily="34" charset="0"/>
                          <a:sym typeface="Wingdings 3"/>
                        </a:rPr>
                        <a:t>Incomes</a:t>
                      </a:r>
                      <a:endParaRPr lang="es-E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Poverty</a:t>
                      </a:r>
                      <a:r>
                        <a:rPr lang="es-P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E" baseline="0" dirty="0" err="1" smtClean="0">
                          <a:latin typeface="Arial" pitchFamily="34" charset="0"/>
                          <a:cs typeface="Arial" pitchFamily="34" charset="0"/>
                        </a:rPr>
                        <a:t>eradication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Tax</a:t>
                      </a:r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burden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Health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Unexecuted</a:t>
                      </a:r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budget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Education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Tax</a:t>
                      </a:r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evasion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Kuntur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Fiscal</a:t>
                      </a:r>
                      <a:r>
                        <a:rPr lang="es-P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E" baseline="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err="1" smtClean="0"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  <a:r>
                        <a:rPr lang="es-PE" baseline="0" dirty="0" smtClean="0">
                          <a:latin typeface="Arial" pitchFamily="34" charset="0"/>
                          <a:cs typeface="Arial" pitchFamily="34" charset="0"/>
                        </a:rPr>
                        <a:t> gap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-.-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-.-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13.9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4570413" cy="3427413"/>
        </p:xfrm>
        <a:graphic>
          <a:graphicData uri="http://schemas.openxmlformats.org/presentationml/2006/ole">
            <p:oleObj spid="_x0000_s18434" name="Diapositiva" r:id="rId3" imgW="4570409" imgH="3427383" progId="PowerPoint.Slide.12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3587" y="0"/>
          <a:ext cx="4570413" cy="3427413"/>
        </p:xfrm>
        <a:graphic>
          <a:graphicData uri="http://schemas.openxmlformats.org/presentationml/2006/ole">
            <p:oleObj spid="_x0000_s18435" name="Diapositiva" r:id="rId4" imgW="4570409" imgH="3427383" progId="PowerPoint.Slide.12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3430587"/>
          <a:ext cx="4570413" cy="3427413"/>
        </p:xfrm>
        <a:graphic>
          <a:graphicData uri="http://schemas.openxmlformats.org/presentationml/2006/ole">
            <p:oleObj spid="_x0000_s18436" name="Diapositiva" r:id="rId5" imgW="4570409" imgH="3427383" progId="PowerPoint.Slide.12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573587" y="3430587"/>
          <a:ext cx="4570413" cy="3427413"/>
        </p:xfrm>
        <a:graphic>
          <a:graphicData uri="http://schemas.openxmlformats.org/presentationml/2006/ole">
            <p:oleObj spid="_x0000_s18437" name="Diapositiva" r:id="rId6" imgW="4570409" imgH="3427383" progId="PowerPoint.Slide.12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Corporate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err="1" smtClean="0"/>
              <a:t>Setting</a:t>
            </a:r>
            <a:r>
              <a:rPr lang="es-PE" dirty="0" smtClean="0"/>
              <a:t> up a </a:t>
            </a:r>
            <a:r>
              <a:rPr lang="es-PE" dirty="0" err="1" smtClean="0"/>
              <a:t>bussiness</a:t>
            </a:r>
            <a:r>
              <a:rPr lang="es-PE" dirty="0" smtClean="0"/>
              <a:t> </a:t>
            </a:r>
            <a:r>
              <a:rPr lang="en-US" dirty="0" smtClean="0"/>
              <a:t>presence</a:t>
            </a:r>
            <a:r>
              <a:rPr lang="es-PE" dirty="0" smtClean="0"/>
              <a:t> in Peru</a:t>
            </a:r>
          </a:p>
          <a:p>
            <a:r>
              <a:rPr lang="es-PE" dirty="0" err="1" smtClean="0"/>
              <a:t>Options</a:t>
            </a:r>
            <a:endParaRPr lang="es-PE" dirty="0" smtClean="0"/>
          </a:p>
          <a:p>
            <a:pPr lvl="1"/>
            <a:r>
              <a:rPr lang="es-PE" dirty="0" err="1" smtClean="0"/>
              <a:t>Branch</a:t>
            </a:r>
            <a:r>
              <a:rPr lang="es-PE" dirty="0" smtClean="0"/>
              <a:t> (local </a:t>
            </a:r>
            <a:r>
              <a:rPr lang="es-PE" dirty="0" err="1" smtClean="0"/>
              <a:t>incomes</a:t>
            </a:r>
            <a:r>
              <a:rPr lang="es-PE" dirty="0" smtClean="0"/>
              <a:t>) </a:t>
            </a:r>
          </a:p>
          <a:p>
            <a:pPr lvl="1"/>
            <a:r>
              <a:rPr lang="es-PE" dirty="0" err="1" smtClean="0"/>
              <a:t>Subsidiary</a:t>
            </a:r>
            <a:r>
              <a:rPr lang="es-PE" dirty="0" smtClean="0"/>
              <a:t> (</a:t>
            </a:r>
            <a:r>
              <a:rPr lang="es-PE" dirty="0" err="1" smtClean="0"/>
              <a:t>world</a:t>
            </a:r>
            <a:r>
              <a:rPr lang="es-PE" dirty="0" smtClean="0"/>
              <a:t> </a:t>
            </a:r>
            <a:r>
              <a:rPr lang="es-PE" dirty="0" err="1" smtClean="0"/>
              <a:t>wide</a:t>
            </a:r>
            <a:r>
              <a:rPr lang="es-PE" dirty="0" smtClean="0"/>
              <a:t> </a:t>
            </a:r>
            <a:r>
              <a:rPr lang="es-PE" dirty="0" err="1" smtClean="0"/>
              <a:t>incomes</a:t>
            </a:r>
            <a:r>
              <a:rPr lang="es-PE" dirty="0" smtClean="0"/>
              <a:t>) </a:t>
            </a:r>
          </a:p>
          <a:p>
            <a:pPr lvl="1"/>
            <a:r>
              <a:rPr lang="es-PE" dirty="0" err="1" smtClean="0"/>
              <a:t>Joint</a:t>
            </a:r>
            <a:r>
              <a:rPr lang="es-PE" dirty="0" smtClean="0"/>
              <a:t> </a:t>
            </a:r>
            <a:r>
              <a:rPr lang="es-PE" dirty="0" err="1" smtClean="0"/>
              <a:t>Venture</a:t>
            </a:r>
            <a:endParaRPr lang="es-PE" dirty="0" smtClean="0"/>
          </a:p>
          <a:p>
            <a:r>
              <a:rPr lang="es-PE" dirty="0" err="1" smtClean="0"/>
              <a:t>Peruvians</a:t>
            </a:r>
            <a:r>
              <a:rPr lang="es-PE" dirty="0" smtClean="0"/>
              <a:t> = </a:t>
            </a:r>
            <a:r>
              <a:rPr lang="es-PE" dirty="0" err="1" smtClean="0"/>
              <a:t>Foreigners</a:t>
            </a:r>
            <a:endParaRPr lang="es-PE" dirty="0" smtClean="0"/>
          </a:p>
          <a:p>
            <a:r>
              <a:rPr lang="en-US" dirty="0" smtClean="0"/>
              <a:t>Residents</a:t>
            </a:r>
            <a:r>
              <a:rPr lang="es-PE" dirty="0" smtClean="0"/>
              <a:t> vs Non </a:t>
            </a:r>
            <a:r>
              <a:rPr lang="es-PE" dirty="0" err="1" smtClean="0"/>
              <a:t>residents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8" name="Picture 4" descr="http://3.bp.blogspot.com/-QGUKaHkSVfM/TihG-tEqsFI/AAAAAAAABrM/bzj1w16QwX8/s1600/tar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099822" cy="63341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6" name="Picture 4" descr="http://t2.gstatic.com/images?q=tbn:ANd9GcQlshxFSfEK5_QAndtJrRKCVnzfQ6uV39ruwcvHubcnoKfEWLAHc2w5KVqg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67" y="309528"/>
            <a:ext cx="8667818" cy="61913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http://aeronoticias.com.pe/noticiero/images/stories/11/09/030911/gama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428604"/>
            <a:ext cx="8963540" cy="60055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F:\CLV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88"/>
            <a:ext cx="8572560" cy="64294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http://4.bp.blogspot.com/-xRPQbP-EdbQ/T0gd66g6JhI/AAAAAAAAFJI/45fGHKqb-mQ/s400/gaston-acu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0946"/>
            <a:ext cx="7953454" cy="63627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s.hdhod.com/photo/art/default/1389035-1838465.jpg?v=1289538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620020" cy="609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es-ES"/>
          </a:p>
        </p:txBody>
      </p:sp>
      <p:pic>
        <p:nvPicPr>
          <p:cNvPr id="4" name="Picture 2" descr="http://espectadores.net/wp-content/hombre-de-la-man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68732"/>
            <a:ext cx="5857890" cy="58729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B7ANIDASIAAhEBAxEB/8QAHAABAAICAwEAAAAAAAAAAAAAAAUHAwYBBAgC/8QASRAAAQMBAwQLDgMHBAMAAAAAAQACAwQFBhESITGxBxM0QVFTVWFydLIUFRYiNTZxkpOUoaLR0iNigSQyM0JDUsEmZJGzgoTC/8QAGwEAAgIDAQAAAAAAAAAAAAAAAAUDBgECBwT/xAAyEQACAgACCAILAQADAAAAAAAAAQIDBBEFEiExMjNRcRRSBhUiNEFhkaGxwdETgZLw/9oADAMBAAIRAxEAPwDSaeCDuaL8Jn7g/lHAsm0Q8Uz1QuKfc0XQGpZUhnOWs9p1qiip1R9lbl8DFtEPFM9UJtEPFM9ULKi115dSbw9XlX0MW0Q8Uz1QuRBBvxM9ULIiNeXUx4eryr6ItLYisuz6mw6x1RQU0rhVEAyRNcQMlvMt87xWRyVRe7s+i0/YZ8g1vWz2WqwU6w7zqicy0uksdal1I7vFZHJVF7uz6J3isjkqi93Z9FIophaR3eKyOSqL3dn0TvFZHJVF7uz6KRRAEd3isjkqi93Z9E7xWRyVRe7s+ikF8seHtymkEcIKAOj3isjkqi93Z9E7xWRyVRe7s+ikQiAI7vFZHJVF7uz6J3isjkqi93Z9FIogCONhWRyVRe7s+iib12NZUV27TfHZlG17aZ5a4QNBByTzLZioe9/mvavVZOyVrPhZNhlndBPqvyedBTw8Uz1Qm0Q8Uz1QsqJDry6nWvD1eVfQxbRDxTPVCbRDxTPVCyojXl1Dw9XlX0MW0Q8Uz1QuRBDj/CZ6oWRBpRry6mPD1eVfQ12oZGKiUAYAPOb9USq3TL0zrRNE3kUayENd7FvJ2n3NF0BqWVYqfc0XQGpZUrnxMvWH5UeyCIi1JgiIgwW9sM+Qa3rR7LVYKr7YZ8g1vWj2WqwU7w3Kict0z7/b3CIinFhxiEXUtSWeCzqmala100cTnMDtBIGgrUrA2SrIr2MZaBNnzu4zPGf/AC3v1wWkrIxaTe89FWEvurlZXHNLfkbRbtoMsuyKytec0MTnDHhwzD/la3sU2m+vu3tU8jpJqaVzXOccS4E5QPxw/RR+y5arBYVNRQSsd3XKHOwOOLG59eSta2J7TFFeSSlkcGx1kJaMd97Ti34Fy807sr1H4DrD6M19E2XZbc812Wz9sunEJiFrFvX4sSxS6KWp2+pH9CAZRB5zoH6ldi5tuTXhs59oS07II3TObC1rsSWjNnPDjivT/pFy1U9omlg740/7SjlHqzYERFueYFQ17/Na1eqydkqZKhr3+a1q9Vk7JWk+Fk+G58O6/J55RESA6+EREAEGlEGlAGu1W6ZemdaJVbpl6Z1om0dyKDbxy7k7T7mi6A1LKsVPuaLoDUsqVz4mXjD8qPZBERakwREQYLe2GfINb1o9lqsFV9sM+Qa3rR7LVYGICd4blROW6Z9/t7gpiuMoHQtYvzeKa7cNn1ccQlhkqNrmZvlmSTm58wUspKKzZ4aaZ32KuG9mzSNDmOaRiCMCvNtq0xo7VraUgjaZ3szjeDjh8F6Isu0qW1aGKtoZRLBIPFcOHgPAVS+ybSNpb31RaCNvYybPzjD/AOV4sas4KSLL6L2OvFTpkss190asXEgAkkAYDHe9CNcWkFpII0ELhEszL1qrcNGJXoC41J3HdSy4i3JeYGvcCMCC7xv8qhqKDuusp6YY4zSsjzfmIH+V6RZkQQBpIaI2gEngATDAR2uRT/Su3KNdS+b/AEZTivoaFptj3wZbV7n2ZZ+DqGGB7nTH+o8OaPF/KMT6de4BwwTCE1NZoqN+HsoajYsm0n9T6Khr3+a1q9Vk7JUwHA5hvKHvf5rWr1WTslYnwszhufDuvyeeUREgOvhERABBpRBpQBrtVumXpnWiVW6ZemdaJtHcigW8cu5O0+5ougNSyrFT7mi6A1LKlc+Jl5w/Kj2QREWpMEREGC3thnyDW9aPZat+e0Pa5rhi0ggrQdhnyDW9aPZatstm37MsUN75VsULnglrHHxnDmCdUNKlZnL9LQlPSNkYLN5lQ1lvW/dW3KugprQlMVPKWtim/EaWHO397PoI31ivPfKpvLZtNSVdJFG+GTbDLG44POSRoOjTwrjZAtazLatptZZe2EGINle5mSHEaMBp0cPMtZSyyySk4p7C84PBU2V132V6tiXTJ5/+6k9dG9FVdqu2yPKkpJD+PBj+9+YcDtehbBspSUlqR2TbdnvbLDPG6JzxpxBxAI3iMXLQVkE8opzT7YdpL8ss3srDDH04LEbnqOD3EtmjYPFQxUNklv8Amv6Y99ERQjJGw3ApG1d66EyZO1wOM7y7eDRiD/zgpvZBvsbVMlmWTIW0AOTLKNM/MPy6/Rp0iGeWBsoikcwSsyH5Jwym749CxKaNzjXqL4i2zRsLsYsRbt1Vkl+yZupeCS7lpuroqds5dCYshzskDEg4/Bd61r/3gtDKwq20sOfxKduTm53HE/Fawu5ZE1NT2pSTVzXOp45WvkDc5IBWI2TyUU8kbX4HDubvlWpSy77vsX5dWhks6waOnne98wjypXPcSS92c4k59JXze/zWtXqsnZK69kXwsK1ZY4KOuZt0mZsTwWOPoBXYvccbr2r1WTslOPZ/z9l57Dm6jbHFxdscm5J7e555RESI6yEREAEGlEGlAGu1W6ZemdaJVbpl6Z1om0dyKBbxy7k7T7mi6A1LKsVPuaLoDUsqVz4mXnD8qPZBERakwREQYLe2GfINb1o9lq3G2LIorZpXU1owMmiOcYjOw8IO8edadsM+Qa3rR7LVYCd4dJ0pM5dpecoaQslF5NMo+99xq6wi+ppsuqs8ZzJh48Q/MBvc4/XBaiV6cLA4EOGIOYgqvL47HMNWX1lghsNSfGdTHMx/R/tPw9GleS/B5e1D6Fg0V6SJ5VYv/t/f6VMiy1VNPSTvgqoXwzRnBzHjAhYkvayLfGSks1uCIiDcIiAYkADElBgAYqYu3du0LxVW10LMmJpwlqHjxGfU8wWzXP2O57RDKy2g+npD4zYND5Bz/wBo+PoVsUVJT0NPHT0kLIYWDBrGDABe2jCOXtT2Iq2lfSKFOdWH9qXX4L+sh7r3Ts67sH7MzbKlw/EqHjxncw4BzBdi92a61qdVk7JUwoe9/mtavVZOyUxcVGDUSnV3WXYmM7Hm21+TzyiIkJ1sIiIAINKINKANdqt0y9M60Sq3TL0zrRNo7kUC3jl3J2n3NF0BqWVYqfc0XQGpZUrnxMvOH5UeyCIi1JgiIgwW9sM+Qa3rR7LVYKr7YZ8g1vWj2WqwU7w3Kict0z7/AG9zh28uvW1DaWllqHMe8RMLi1jS5xw3gBnJXYIxXBbipxYt+0ou1bFvReC06i0JLJqsZX+K1wDchu83Od4LJBsc3klAJpoY8eMmA1Yq8MkLkDBePwUG822WJekuKhBQrhFJbt/9Kfpdiq2Xn9qrKKFu9kFzzqCxUmxzUVNq19A20ow6j2vF5hODspuPDmVykYrXLG877wjq/wD1oeEqTWwK9P4+cZty3LouqRXdRsYW/GXbS+imaDmwkLSf0I/yoya5N5aSRr22e9zmnEOhkacCNG+r6AwTBDwVb3BD0mxsdkkn/wAfwhLpWhVWjY8ZtGmlp6yH8OZskZbi4fzDHSDpzKbGhA3DfXK9cVkshBZJTm5JZJ/AFQ17/Na1eqydkqZKhr3+a1q9Vk7JWs+FkmG58O6/J55RESA6+EREAEGlEGlAGu1W6ZemdaJVbpl6Z1om0dyKDbxy7k7T7mi6A1LKsVPuaLoDUsqVz4mXjD8qPZBERakwREQYLe2GfINb1o9lqsFV9sM+Qa3rR7LVYKd4blROW6Z9/t7hERTiwIiIALW7G88Lw/8Ar/8AWtkOhRdDZZpbYtK0DNlCs2vCPIwyMluGnHPj6AtZJtomqnGMZp/FftEoEXAzBcrYhCIiABUNe/zWtXqsnZKmSoa9/mtavVZOyVpPhZPhufDuvyeeUREgOvhERABBpRBpQBrtVumXpnWiVW6ZemdaJtHcigW8cu5O025ougNSyKFgrKgRsAkOGSBoCyd2VHGfKF45YaTeeZYadMVRritV7vkS6KI7sqOM+UJ3ZUcZ8oWvhpdST11T5X9iXXCie7KjjPlCGsqOM+ULPhpdQ9dU+V/b+l6bDXkKtH+6PZarCXnq415LXoLOqI6Sr2thmxI2thz4DhC2TwzvDygfYx/amlMdWtIoGkrldi52Lc2XCip7wzvDygfYx/anhneHlA+xj+1SniLhRU94Z3h5QPsY/tTwzvDygfYx/agC4Vxgqf8ADO8PKB9jH9qeGd4eUD7GP7UAXCip7wzvDygfYx/anhneHlA+xj+1AFwoqe8M7w8oH2Mf2p4Z3h5QPsY/tQBcB0KHvef9L2r1WTslVv4Z3h5QPsY/tXTtm9tuVFkVcU1cXMfE5rhtTM4w9C1ms4tEtEtW2L+aNNRRArKjD+J8AndlRxnyhJ/DS6nR/XVPlf2JdFEd2VHGfKE7sqOM+UI8NLqHrqnyv7Eug0qI7sqOM+UJ3ZUcZ8oWfDS6h66p8r+x1KrdM3TdrRdSaeUzPJdnLjvImChsKlPFQcm8j//Z"/>
          <p:cNvSpPr>
            <a:spLocks noChangeAspect="1" noChangeArrowheads="1"/>
          </p:cNvSpPr>
          <p:nvPr/>
        </p:nvSpPr>
        <p:spPr bwMode="auto">
          <a:xfrm>
            <a:off x="63500" y="-533400"/>
            <a:ext cx="19145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7ANIDASIAAhEBAxEB/8QAHAABAAICAwEAAAAAAAAAAAAAAAUHAwYBBAgC/8QASRAAAQMBAwQLDgMHBAMAAAAAAQACAwQFBhESITGxBxM0QVFTVWFydLIUFRYiNTZxkpOUoaLR0iNigSQyM0JDUsEmZJGzgoTC/8QAGwEAAgIDAQAAAAAAAAAAAAAAAAUDBgECBwT/xAAyEQACAgACCAILAQADAAAAAAAAAQIDBBEFEiExMjNRcRRSBhUiNEFhkaGxwdETgZLw/9oADAMBAAIRAxEAPwDSaeCDuaL8Jn7g/lHAsm0Q8Uz1QuKfc0XQGpZUhnOWs9p1qiip1R9lbl8DFtEPFM9UJtEPFM9ULKi115dSbw9XlX0MW0Q8Uz1QuRBBvxM9ULIiNeXUx4eryr6ItLYisuz6mw6x1RQU0rhVEAyRNcQMlvMt87xWRyVRe7s+i0/YZ8g1vWz2WqwU6w7zqicy0uksdal1I7vFZHJVF7uz6J3isjkqi93Z9FIophaR3eKyOSqL3dn0TvFZHJVF7uz6KRRAEd3isjkqi93Z9E7xWRyVRe7s+ikF8seHtymkEcIKAOj3isjkqi93Z9E7xWRyVRe7s+ikQiAI7vFZHJVF7uz6J3isjkqi93Z9FIogCONhWRyVRe7s+iib12NZUV27TfHZlG17aZ5a4QNBByTzLZioe9/mvavVZOyVrPhZNhlndBPqvyedBTw8Uz1Qm0Q8Uz1QsqJDry6nWvD1eVfQxbRDxTPVCbRDxTPVCyojXl1Dw9XlX0MW0Q8Uz1QuRBDj/CZ6oWRBpRry6mPD1eVfQ12oZGKiUAYAPOb9USq3TL0zrRNE3kUayENd7FvJ2n3NF0BqWVYqfc0XQGpZUrnxMvWH5UeyCIi1JgiIgwW9sM+Qa3rR7LVYKr7YZ8g1vWj2WqwU7w3Kict0z7/b3CIinFhxiEXUtSWeCzqmala100cTnMDtBIGgrUrA2SrIr2MZaBNnzu4zPGf/AC3v1wWkrIxaTe89FWEvurlZXHNLfkbRbtoMsuyKytec0MTnDHhwzD/la3sU2m+vu3tU8jpJqaVzXOccS4E5QPxw/RR+y5arBYVNRQSsd3XKHOwOOLG59eSta2J7TFFeSSlkcGx1kJaMd97Ti34Fy807sr1H4DrD6M19E2XZbc812Wz9sunEJiFrFvX4sSxS6KWp2+pH9CAZRB5zoH6ldi5tuTXhs59oS07II3TObC1rsSWjNnPDjivT/pFy1U9omlg740/7SjlHqzYERFueYFQ17/Na1eqydkqZKhr3+a1q9Vk7JWk+Fk+G58O6/J55RESA6+EREAEGlEGlAGu1W6ZemdaJVbpl6Z1om0dyKDbxy7k7T7mi6A1LKsVPuaLoDUsqVz4mXjD8qPZBERakwREQYLe2GfINb1o9lqsFV9sM+Qa3rR7LVYGICd4blROW6Z9/t7gpiuMoHQtYvzeKa7cNn1ccQlhkqNrmZvlmSTm58wUspKKzZ4aaZ32KuG9mzSNDmOaRiCMCvNtq0xo7VraUgjaZ3szjeDjh8F6Isu0qW1aGKtoZRLBIPFcOHgPAVS+ybSNpb31RaCNvYybPzjD/AOV4sas4KSLL6L2OvFTpkss190asXEgAkkAYDHe9CNcWkFpII0ELhEszL1qrcNGJXoC41J3HdSy4i3JeYGvcCMCC7xv8qhqKDuusp6YY4zSsjzfmIH+V6RZkQQBpIaI2gEngATDAR2uRT/Su3KNdS+b/AEZTivoaFptj3wZbV7n2ZZ+DqGGB7nTH+o8OaPF/KMT6de4BwwTCE1NZoqN+HsoajYsm0n9T6Khr3+a1q9Vk7JUwHA5hvKHvf5rWr1WTslYnwszhufDuvyeeUREgOvhERABBpRBpQBrtVumXpnWiVW6ZemdaJtHcigW8cu5O0+5ougNSyrFT7mi6A1LKlc+Jl5w/Kj2QREWpMEREGC3thnyDW9aPZat+e0Pa5rhi0ggrQdhnyDW9aPZatstm37MsUN75VsULnglrHHxnDmCdUNKlZnL9LQlPSNkYLN5lQ1lvW/dW3KugprQlMVPKWtim/EaWHO397PoI31ivPfKpvLZtNSVdJFG+GTbDLG44POSRoOjTwrjZAtazLatptZZe2EGINle5mSHEaMBp0cPMtZSyyySk4p7C84PBU2V132V6tiXTJ5/+6k9dG9FVdqu2yPKkpJD+PBj+9+YcDtehbBspSUlqR2TbdnvbLDPG6JzxpxBxAI3iMXLQVkE8opzT7YdpL8ss3srDDH04LEbnqOD3EtmjYPFQxUNklv8Amv6Y99ERQjJGw3ApG1d66EyZO1wOM7y7eDRiD/zgpvZBvsbVMlmWTIW0AOTLKNM/MPy6/Rp0iGeWBsoikcwSsyH5Jwym749CxKaNzjXqL4i2zRsLsYsRbt1Vkl+yZupeCS7lpuroqds5dCYshzskDEg4/Bd61r/3gtDKwq20sOfxKduTm53HE/Fawu5ZE1NT2pSTVzXOp45WvkDc5IBWI2TyUU8kbX4HDubvlWpSy77vsX5dWhks6waOnne98wjypXPcSS92c4k59JXze/zWtXqsnZK69kXwsK1ZY4KOuZt0mZsTwWOPoBXYvccbr2r1WTslOPZ/z9l57Dm6jbHFxdscm5J7e555RESI6yEREAEGlEGlAGu1W6ZemdaJVbpl6Z1om0dyKBbxy7k7T7mi6A1LKsVPuaLoDUsqVz4mXnD8qPZBERakwREQYLe2GfINb1o9lq3G2LIorZpXU1owMmiOcYjOw8IO8edadsM+Qa3rR7LVYCd4dJ0pM5dpecoaQslF5NMo+99xq6wi+ppsuqs8ZzJh48Q/MBvc4/XBaiV6cLA4EOGIOYgqvL47HMNWX1lghsNSfGdTHMx/R/tPw9GleS/B5e1D6Fg0V6SJ5VYv/t/f6VMiy1VNPSTvgqoXwzRnBzHjAhYkvayLfGSks1uCIiDcIiAYkADElBgAYqYu3du0LxVW10LMmJpwlqHjxGfU8wWzXP2O57RDKy2g+npD4zYND5Bz/wBo+PoVsUVJT0NPHT0kLIYWDBrGDABe2jCOXtT2Iq2lfSKFOdWH9qXX4L+sh7r3Ts67sH7MzbKlw/EqHjxncw4BzBdi92a61qdVk7JUwoe9/mtavVZOyUxcVGDUSnV3WXYmM7Hm21+TzyiIkJ1sIiIAINKINKANdqt0y9M60Sq3TL0zrRNo7kUC3jl3J2n3NF0BqWVYqfc0XQGpZUrnxMvOH5UeyCIi1JgiIgwW9sM+Qa3rR7LVYKr7YZ8g1vWj2WqwU7w3Kict0z7/AG9zh28uvW1DaWllqHMe8RMLi1jS5xw3gBnJXYIxXBbipxYt+0ou1bFvReC06i0JLJqsZX+K1wDchu83Od4LJBsc3klAJpoY8eMmA1Yq8MkLkDBePwUG822WJekuKhBQrhFJbt/9Kfpdiq2Xn9qrKKFu9kFzzqCxUmxzUVNq19A20ow6j2vF5hODspuPDmVykYrXLG877wjq/wD1oeEqTWwK9P4+cZty3LouqRXdRsYW/GXbS+imaDmwkLSf0I/yoya5N5aSRr22e9zmnEOhkacCNG+r6AwTBDwVb3BD0mxsdkkn/wAfwhLpWhVWjY8ZtGmlp6yH8OZskZbi4fzDHSDpzKbGhA3DfXK9cVkshBZJTm5JZJ/AFQ17/Na1eqydkqZKhr3+a1q9Vk7JWs+FkmG58O6/J55RESA6+EREAEGlEGlAGu1W6ZemdaJVbpl6Z1om0dyKDbxy7k7T7mi6A1LKsVPuaLoDUsqVz4mXjD8qPZBERakwREQYLe2GfINb1o9lqsFV9sM+Qa3rR7LVYKd4blROW6Z9/t7hERTiwIiIALW7G88Lw/8Ar/8AWtkOhRdDZZpbYtK0DNlCs2vCPIwyMluGnHPj6AtZJtomqnGMZp/FftEoEXAzBcrYhCIiABUNe/zWtXqsnZKmSoa9/mtavVZOyVpPhZPhufDuvyeeUREgOvhERABBpRBpQBrtVumXpnWiVW6ZemdaJtHcigW8cu5O025ougNSyKFgrKgRsAkOGSBoCyd2VHGfKF45YaTeeZYadMVRritV7vkS6KI7sqOM+UJ3ZUcZ8oWvhpdST11T5X9iXXCie7KjjPlCGsqOM+ULPhpdQ9dU+V/b+l6bDXkKtH+6PZarCXnq415LXoLOqI6Sr2thmxI2thz4DhC2TwzvDygfYx/amlMdWtIoGkrldi52Lc2XCip7wzvDygfYx/anhneHlA+xj+1SniLhRU94Z3h5QPsY/tTwzvDygfYx/agC4Vxgqf8ADO8PKB9jH9qeGd4eUD7GP7UAXCip7wzvDygfYx/anhneHlA+xj+1AFwoqe8M7w8oH2Mf2p4Z3h5QPsY/tQBcB0KHvef9L2r1WTslVv4Z3h5QPsY/tXTtm9tuVFkVcU1cXMfE5rhtTM4w9C1ms4tEtEtW2L+aNNRRArKjD+J8AndlRxnyhJ/DS6nR/XVPlf2JdFEd2VHGfKE7sqOM+UI8NLqHrqnyv7Eug0qI7sqOM+UJ3ZUcZ8oWfDS6h66p8r+x1KrdM3TdrRdSaeUzPJdnLjvImChsKlPFQcm8j//Z"/>
          <p:cNvSpPr>
            <a:spLocks noChangeAspect="1" noChangeArrowheads="1"/>
          </p:cNvSpPr>
          <p:nvPr/>
        </p:nvSpPr>
        <p:spPr bwMode="auto">
          <a:xfrm>
            <a:off x="63500" y="-533400"/>
            <a:ext cx="19145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B7ANIDASIAAhEBAxEB/8QAHAABAAICAwEAAAAAAAAAAAAAAAUHAwYBBAgC/8QASRAAAQMBAwQLDgMHBAMAAAAAAQACAwQFBhESITGxBxM0QVFTVWFydLIUFRYiNTZxkpOUoaLR0iNigSQyM0JDUsEmZJGzgoTC/8QAGwEAAgIDAQAAAAAAAAAAAAAAAAUDBgECBwT/xAAyEQACAgACCAILAQADAAAAAAAAAQIDBBEFEiExMjNRcRRSBhUiNEFhkaGxwdETgZLw/9oADAMBAAIRAxEAPwDSaeCDuaL8Jn7g/lHAsm0Q8Uz1QuKfc0XQGpZUhnOWs9p1qiip1R9lbl8DFtEPFM9UJtEPFM9ULKi115dSbw9XlX0MW0Q8Uz1QuRBBvxM9ULIiNeXUx4eryr6ItLYisuz6mw6x1RQU0rhVEAyRNcQMlvMt87xWRyVRe7s+i0/YZ8g1vWz2WqwU6w7zqicy0uksdal1I7vFZHJVF7uz6J3isjkqi93Z9FIophaR3eKyOSqL3dn0TvFZHJVF7uz6KRRAEd3isjkqi93Z9E7xWRyVRe7s+ikF8seHtymkEcIKAOj3isjkqi93Z9E7xWRyVRe7s+ikQiAI7vFZHJVF7uz6J3isjkqi93Z9FIogCONhWRyVRe7s+iib12NZUV27TfHZlG17aZ5a4QNBByTzLZioe9/mvavVZOyVrPhZNhlndBPqvyedBTw8Uz1Qm0Q8Uz1QsqJDry6nWvD1eVfQxbRDxTPVCbRDxTPVCyojXl1Dw9XlX0MW0Q8Uz1QuRBDj/CZ6oWRBpRry6mPD1eVfQ12oZGKiUAYAPOb9USq3TL0zrRNE3kUayENd7FvJ2n3NF0BqWVYqfc0XQGpZUrnxMvWH5UeyCIi1JgiIgwW9sM+Qa3rR7LVYKr7YZ8g1vWj2WqwU7w3Kict0z7/b3CIinFhxiEXUtSWeCzqmala100cTnMDtBIGgrUrA2SrIr2MZaBNnzu4zPGf/AC3v1wWkrIxaTe89FWEvurlZXHNLfkbRbtoMsuyKytec0MTnDHhwzD/la3sU2m+vu3tU8jpJqaVzXOccS4E5QPxw/RR+y5arBYVNRQSsd3XKHOwOOLG59eSta2J7TFFeSSlkcGx1kJaMd97Ti34Fy807sr1H4DrD6M19E2XZbc812Wz9sunEJiFrFvX4sSxS6KWp2+pH9CAZRB5zoH6ldi5tuTXhs59oS07II3TObC1rsSWjNnPDjivT/pFy1U9omlg740/7SjlHqzYERFueYFQ17/Na1eqydkqZKhr3+a1q9Vk7JWk+Fk+G58O6/J55RESA6+EREAEGlEGlAGu1W6ZemdaJVbpl6Z1om0dyKDbxy7k7T7mi6A1LKsVPuaLoDUsqVz4mXjD8qPZBERakwREQYLe2GfINb1o9lqsFV9sM+Qa3rR7LVYGICd4blROW6Z9/t7gpiuMoHQtYvzeKa7cNn1ccQlhkqNrmZvlmSTm58wUspKKzZ4aaZ32KuG9mzSNDmOaRiCMCvNtq0xo7VraUgjaZ3szjeDjh8F6Isu0qW1aGKtoZRLBIPFcOHgPAVS+ybSNpb31RaCNvYybPzjD/AOV4sas4KSLL6L2OvFTpkss190asXEgAkkAYDHe9CNcWkFpII0ELhEszL1qrcNGJXoC41J3HdSy4i3JeYGvcCMCC7xv8qhqKDuusp6YY4zSsjzfmIH+V6RZkQQBpIaI2gEngATDAR2uRT/Su3KNdS+b/AEZTivoaFptj3wZbV7n2ZZ+DqGGB7nTH+o8OaPF/KMT6de4BwwTCE1NZoqN+HsoajYsm0n9T6Khr3+a1q9Vk7JUwHA5hvKHvf5rWr1WTslYnwszhufDuvyeeUREgOvhERABBpRBpQBrtVumXpnWiVW6ZemdaJtHcigW8cu5O0+5ougNSyrFT7mi6A1LKlc+Jl5w/Kj2QREWpMEREGC3thnyDW9aPZat+e0Pa5rhi0ggrQdhnyDW9aPZatstm37MsUN75VsULnglrHHxnDmCdUNKlZnL9LQlPSNkYLN5lQ1lvW/dW3KugprQlMVPKWtim/EaWHO397PoI31ivPfKpvLZtNSVdJFG+GTbDLG44POSRoOjTwrjZAtazLatptZZe2EGINle5mSHEaMBp0cPMtZSyyySk4p7C84PBU2V132V6tiXTJ5/+6k9dG9FVdqu2yPKkpJD+PBj+9+YcDtehbBspSUlqR2TbdnvbLDPG6JzxpxBxAI3iMXLQVkE8opzT7YdpL8ss3srDDH04LEbnqOD3EtmjYPFQxUNklv8Amv6Y99ERQjJGw3ApG1d66EyZO1wOM7y7eDRiD/zgpvZBvsbVMlmWTIW0AOTLKNM/MPy6/Rp0iGeWBsoikcwSsyH5Jwym749CxKaNzjXqL4i2zRsLsYsRbt1Vkl+yZupeCS7lpuroqds5dCYshzskDEg4/Bd61r/3gtDKwq20sOfxKduTm53HE/Fawu5ZE1NT2pSTVzXOp45WvkDc5IBWI2TyUU8kbX4HDubvlWpSy77vsX5dWhks6waOnne98wjypXPcSS92c4k59JXze/zWtXqsnZK69kXwsK1ZY4KOuZt0mZsTwWOPoBXYvccbr2r1WTslOPZ/z9l57Dm6jbHFxdscm5J7e555RESI6yEREAEGlEGlAGu1W6ZemdaJVbpl6Z1om0dyKBbxy7k7T7mi6A1LKsVPuaLoDUsqVz4mXnD8qPZBERakwREQYLe2GfINb1o9lq3G2LIorZpXU1owMmiOcYjOw8IO8edadsM+Qa3rR7LVYCd4dJ0pM5dpecoaQslF5NMo+99xq6wi+ppsuqs8ZzJh48Q/MBvc4/XBaiV6cLA4EOGIOYgqvL47HMNWX1lghsNSfGdTHMx/R/tPw9GleS/B5e1D6Fg0V6SJ5VYv/t/f6VMiy1VNPSTvgqoXwzRnBzHjAhYkvayLfGSks1uCIiDcIiAYkADElBgAYqYu3du0LxVW10LMmJpwlqHjxGfU8wWzXP2O57RDKy2g+npD4zYND5Bz/wBo+PoVsUVJT0NPHT0kLIYWDBrGDABe2jCOXtT2Iq2lfSKFOdWH9qXX4L+sh7r3Ts67sH7MzbKlw/EqHjxncw4BzBdi92a61qdVk7JUwoe9/mtavVZOyUxcVGDUSnV3WXYmM7Hm21+TzyiIkJ1sIiIAINKINKANdqt0y9M60Sq3TL0zrRNo7kUC3jl3J2n3NF0BqWVYqfc0XQGpZUrnxMvOH5UeyCIi1JgiIgwW9sM+Qa3rR7LVYKr7YZ8g1vWj2WqwU7w3Kict0z7/AG9zh28uvW1DaWllqHMe8RMLi1jS5xw3gBnJXYIxXBbipxYt+0ou1bFvReC06i0JLJqsZX+K1wDchu83Od4LJBsc3klAJpoY8eMmA1Yq8MkLkDBePwUG822WJekuKhBQrhFJbt/9Kfpdiq2Xn9qrKKFu9kFzzqCxUmxzUVNq19A20ow6j2vF5hODspuPDmVykYrXLG877wjq/wD1oeEqTWwK9P4+cZty3LouqRXdRsYW/GXbS+imaDmwkLSf0I/yoya5N5aSRr22e9zmnEOhkacCNG+r6AwTBDwVb3BD0mxsdkkn/wAfwhLpWhVWjY8ZtGmlp6yH8OZskZbi4fzDHSDpzKbGhA3DfXK9cVkshBZJTm5JZJ/AFQ17/Na1eqydkqZKhr3+a1q9Vk7JWs+FkmG58O6/J55RESA6+EREAEGlEGlAGu1W6ZemdaJVbpl6Z1om0dyKDbxy7k7T7mi6A1LKsVPuaLoDUsqVz4mXjD8qPZBERakwREQYLe2GfINb1o9lqsFV9sM+Qa3rR7LVYKd4blROW6Z9/t7hERTiwIiIALW7G88Lw/8Ar/8AWtkOhRdDZZpbYtK0DNlCs2vCPIwyMluGnHPj6AtZJtomqnGMZp/FftEoEXAzBcrYhCIiABUNe/zWtXqsnZKmSoa9/mtavVZOyVpPhZPhufDuvyeeUREgOvhERABBpRBpQBrtVumXpnWiVW6ZemdaJtHcigW8cu5O025ougNSyKFgrKgRsAkOGSBoCyd2VHGfKF45YaTeeZYadMVRritV7vkS6KI7sqOM+UJ3ZUcZ8oWvhpdST11T5X9iXXCie7KjjPlCGsqOM+ULPhpdQ9dU+V/b+l6bDXkKtH+6PZarCXnq415LXoLOqI6Sr2thmxI2thz4DhC2TwzvDygfYx/amlMdWtIoGkrldi52Lc2XCip7wzvDygfYx/anhneHlA+xj+1SniLhRU94Z3h5QPsY/tTwzvDygfYx/agC4Vxgqf8ADO8PKB9jH9qeGd4eUD7GP7UAXCip7wzvDygfYx/anhneHlA+xj+1AFwoqe8M7w8oH2Mf2p4Z3h5QPsY/tQBcB0KHvef9L2r1WTslVv4Z3h5QPsY/tXTtm9tuVFkVcU1cXMfE5rhtTM4w9C1ms4tEtEtW2L+aNNRRArKjD+J8AndlRxnyhJ/DS6nR/XVPlf2JdFEd2VHGfKE7sqOM+UI8NLqHrqnyv7Eug0qI7sqOM+UJ3ZUcZ8oWfDS6h66p8r+x1KrdM3TdrRdSaeUzPJdnLjvImChsKlPFQcm8j//Z"/>
          <p:cNvSpPr>
            <a:spLocks noChangeAspect="1" noChangeArrowheads="1"/>
          </p:cNvSpPr>
          <p:nvPr/>
        </p:nvSpPr>
        <p:spPr bwMode="auto">
          <a:xfrm>
            <a:off x="63500" y="-533400"/>
            <a:ext cx="19145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http://www.banderas.pro/banderas/bandera-canada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61" y="124536"/>
            <a:ext cx="3558822" cy="2090018"/>
          </a:xfrm>
          <a:prstGeom prst="rect">
            <a:avLst/>
          </a:prstGeom>
          <a:noFill/>
        </p:spPr>
      </p:pic>
      <p:pic>
        <p:nvPicPr>
          <p:cNvPr id="8" name="Picture 4" descr="http://www.banderas.pro/banderas/bandera-per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634" y="119060"/>
            <a:ext cx="3143240" cy="2095494"/>
          </a:xfrm>
          <a:prstGeom prst="rect">
            <a:avLst/>
          </a:prstGeom>
          <a:noFill/>
        </p:spPr>
      </p:pic>
      <p:pic>
        <p:nvPicPr>
          <p:cNvPr id="14" name="Picture 10" descr="http://www.banderas.pro/banderas/bandera-canada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98" y="3553560"/>
            <a:ext cx="3558822" cy="2090018"/>
          </a:xfrm>
          <a:prstGeom prst="rect">
            <a:avLst/>
          </a:prstGeom>
          <a:noFill/>
        </p:spPr>
      </p:pic>
      <p:pic>
        <p:nvPicPr>
          <p:cNvPr id="15" name="Picture 4" descr="http://www.banderas.pro/banderas/bandera-per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404" y="3548084"/>
            <a:ext cx="3143240" cy="20954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err="1" smtClean="0"/>
              <a:t>Many</a:t>
            </a:r>
            <a:r>
              <a:rPr lang="es-PE" b="1" dirty="0" smtClean="0"/>
              <a:t> </a:t>
            </a:r>
            <a:r>
              <a:rPr lang="es-PE" b="1" dirty="0" err="1" smtClean="0"/>
              <a:t>thanks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PE" dirty="0" smtClean="0"/>
          </a:p>
          <a:p>
            <a:pPr algn="ctr">
              <a:buNone/>
            </a:pPr>
            <a:endParaRPr lang="es-PE" dirty="0" smtClean="0"/>
          </a:p>
          <a:p>
            <a:pPr algn="ctr">
              <a:buNone/>
            </a:pPr>
            <a:r>
              <a:rPr lang="es-PE" dirty="0" smtClean="0"/>
              <a:t>César Luna-Victoria</a:t>
            </a:r>
          </a:p>
          <a:p>
            <a:pPr algn="ctr">
              <a:buNone/>
            </a:pPr>
            <a:r>
              <a:rPr lang="es-PE" dirty="0" smtClean="0"/>
              <a:t>clunavictoria@rubio.pe </a:t>
            </a:r>
          </a:p>
          <a:p>
            <a:pPr algn="ctr">
              <a:buNone/>
            </a:pPr>
            <a:r>
              <a:rPr lang="es-PE" dirty="0" smtClean="0"/>
              <a:t>www.rubio.pe </a:t>
            </a:r>
          </a:p>
          <a:p>
            <a:pPr algn="ctr">
              <a:buNone/>
            </a:pPr>
            <a:r>
              <a:rPr lang="es-PE" dirty="0" smtClean="0"/>
              <a:t>51 945 094 557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err="1" smtClean="0"/>
              <a:t>Main</a:t>
            </a:r>
            <a:r>
              <a:rPr lang="es-PE" b="1" dirty="0" smtClean="0"/>
              <a:t> </a:t>
            </a:r>
            <a:r>
              <a:rPr lang="es-PE" b="1" dirty="0" err="1" smtClean="0"/>
              <a:t>Taxes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 smtClean="0"/>
          </a:p>
          <a:p>
            <a:r>
              <a:rPr lang="es-PE" dirty="0" smtClean="0"/>
              <a:t>IT (</a:t>
            </a:r>
            <a:r>
              <a:rPr lang="es-PE" dirty="0" err="1" smtClean="0"/>
              <a:t>Income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r>
              <a:rPr lang="es-PE" dirty="0" smtClean="0"/>
              <a:t>)			30%</a:t>
            </a:r>
            <a:r>
              <a:rPr lang="es-PE" sz="4400" dirty="0" smtClean="0"/>
              <a:t>?</a:t>
            </a:r>
          </a:p>
          <a:p>
            <a:endParaRPr lang="es-PE" sz="4400" dirty="0" smtClean="0"/>
          </a:p>
          <a:p>
            <a:r>
              <a:rPr lang="es-PE" dirty="0" smtClean="0"/>
              <a:t>VAT (</a:t>
            </a:r>
            <a:r>
              <a:rPr lang="es-PE" dirty="0" err="1" smtClean="0"/>
              <a:t>Value</a:t>
            </a:r>
            <a:r>
              <a:rPr lang="es-PE" dirty="0" smtClean="0"/>
              <a:t> </a:t>
            </a:r>
            <a:r>
              <a:rPr lang="es-PE" dirty="0" err="1" smtClean="0"/>
              <a:t>Added</a:t>
            </a:r>
            <a:r>
              <a:rPr lang="es-PE" dirty="0" smtClean="0"/>
              <a:t> </a:t>
            </a:r>
            <a:r>
              <a:rPr lang="es-PE" dirty="0" err="1" smtClean="0"/>
              <a:t>Tax</a:t>
            </a:r>
            <a:r>
              <a:rPr lang="es-PE" dirty="0" smtClean="0"/>
              <a:t>)		18%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3929058" y="3071810"/>
            <a:ext cx="22145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6 Conector recto"/>
          <p:cNvCxnSpPr/>
          <p:nvPr/>
        </p:nvCxnSpPr>
        <p:spPr bwMode="auto">
          <a:xfrm>
            <a:off x="5214942" y="4500570"/>
            <a:ext cx="1000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IT – </a:t>
            </a:r>
            <a:r>
              <a:rPr lang="es-PE" b="1" dirty="0" err="1" smtClean="0"/>
              <a:t>Income</a:t>
            </a:r>
            <a:r>
              <a:rPr lang="es-PE" b="1" dirty="0" smtClean="0"/>
              <a:t> </a:t>
            </a:r>
            <a:r>
              <a:rPr lang="es-PE" b="1" dirty="0" err="1" smtClean="0"/>
              <a:t>Tax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4758" y="1981200"/>
            <a:ext cx="4457704" cy="4114800"/>
          </a:xfrm>
        </p:spPr>
        <p:txBody>
          <a:bodyPr/>
          <a:lstStyle/>
          <a:p>
            <a:pPr algn="ctr">
              <a:buNone/>
            </a:pPr>
            <a:r>
              <a:rPr lang="es-PE" dirty="0" smtClean="0"/>
              <a:t>i</a:t>
            </a:r>
          </a:p>
          <a:p>
            <a:pPr algn="ctr">
              <a:buNone/>
            </a:pPr>
            <a:r>
              <a:rPr lang="es-PE" dirty="0" smtClean="0"/>
              <a:t>(e)</a:t>
            </a:r>
          </a:p>
          <a:p>
            <a:pPr algn="ctr">
              <a:buNone/>
            </a:pPr>
            <a:r>
              <a:rPr lang="es-PE" dirty="0" smtClean="0"/>
              <a:t>100</a:t>
            </a:r>
          </a:p>
          <a:p>
            <a:pPr algn="ctr">
              <a:buNone/>
            </a:pPr>
            <a:r>
              <a:rPr lang="es-PE" dirty="0" smtClean="0"/>
              <a:t>(30)</a:t>
            </a:r>
          </a:p>
          <a:p>
            <a:pPr algn="ctr">
              <a:buNone/>
            </a:pPr>
            <a:r>
              <a:rPr lang="es-PE" dirty="0" smtClean="0"/>
              <a:t>70</a:t>
            </a:r>
          </a:p>
          <a:p>
            <a:pPr algn="ctr">
              <a:buNone/>
            </a:pPr>
            <a:r>
              <a:rPr lang="es-PE" dirty="0" smtClean="0"/>
              <a:t>(3)</a:t>
            </a:r>
          </a:p>
          <a:p>
            <a:pPr algn="ctr">
              <a:buNone/>
            </a:pPr>
            <a:r>
              <a:rPr lang="es-PE" dirty="0" smtClean="0"/>
              <a:t>67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5543584" y="3143248"/>
            <a:ext cx="714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5 Conector recto"/>
          <p:cNvCxnSpPr/>
          <p:nvPr/>
        </p:nvCxnSpPr>
        <p:spPr bwMode="auto">
          <a:xfrm>
            <a:off x="5543584" y="4357694"/>
            <a:ext cx="714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6 Conector recto"/>
          <p:cNvCxnSpPr/>
          <p:nvPr/>
        </p:nvCxnSpPr>
        <p:spPr bwMode="auto">
          <a:xfrm>
            <a:off x="5543584" y="5500702"/>
            <a:ext cx="714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7 CuadroTexto"/>
          <p:cNvSpPr txBox="1"/>
          <p:nvPr/>
        </p:nvSpPr>
        <p:spPr>
          <a:xfrm>
            <a:off x="1000100" y="378619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dirty="0" smtClean="0"/>
              <a:t>IT Corporate 30%</a:t>
            </a:r>
            <a:endParaRPr lang="es-ES" b="0" dirty="0"/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3428992" y="4071942"/>
            <a:ext cx="19288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1000100" y="492919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dirty="0" smtClean="0"/>
              <a:t>IT </a:t>
            </a:r>
            <a:r>
              <a:rPr lang="es-PE" b="0" dirty="0" err="1" smtClean="0"/>
              <a:t>Profits</a:t>
            </a:r>
            <a:r>
              <a:rPr lang="es-PE" b="0" dirty="0" smtClean="0"/>
              <a:t> 4.1%</a:t>
            </a:r>
            <a:endParaRPr lang="es-ES" b="0" dirty="0"/>
          </a:p>
        </p:txBody>
      </p:sp>
      <p:cxnSp>
        <p:nvCxnSpPr>
          <p:cNvPr id="15" name="14 Conector recto"/>
          <p:cNvCxnSpPr/>
          <p:nvPr/>
        </p:nvCxnSpPr>
        <p:spPr bwMode="auto">
          <a:xfrm>
            <a:off x="3143240" y="5214950"/>
            <a:ext cx="22145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17 CuadroTexto"/>
          <p:cNvSpPr txBox="1"/>
          <p:nvPr/>
        </p:nvSpPr>
        <p:spPr>
          <a:xfrm>
            <a:off x="7500958" y="428625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0" dirty="0" smtClean="0"/>
              <a:t>33%</a:t>
            </a:r>
            <a:endParaRPr lang="es-ES" sz="3200" b="0" dirty="0"/>
          </a:p>
        </p:txBody>
      </p:sp>
      <p:cxnSp>
        <p:nvCxnSpPr>
          <p:cNvPr id="20" name="19 Conector recto"/>
          <p:cNvCxnSpPr>
            <a:endCxn id="18" idx="1"/>
          </p:cNvCxnSpPr>
          <p:nvPr/>
        </p:nvCxnSpPr>
        <p:spPr bwMode="auto">
          <a:xfrm>
            <a:off x="6286512" y="4071942"/>
            <a:ext cx="1214446" cy="5067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1 Conector recto"/>
          <p:cNvCxnSpPr>
            <a:endCxn id="18" idx="1"/>
          </p:cNvCxnSpPr>
          <p:nvPr/>
        </p:nvCxnSpPr>
        <p:spPr bwMode="auto">
          <a:xfrm flipV="1">
            <a:off x="6286512" y="4578644"/>
            <a:ext cx="1214446" cy="7077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00132"/>
          </a:xfrm>
        </p:spPr>
        <p:txBody>
          <a:bodyPr/>
          <a:lstStyle/>
          <a:p>
            <a:r>
              <a:rPr lang="es-PE" b="1" dirty="0" smtClean="0"/>
              <a:t>IT + W </a:t>
            </a:r>
            <a:r>
              <a:rPr lang="es-PE" b="1" dirty="0" err="1" smtClean="0"/>
              <a:t>Protif</a:t>
            </a:r>
            <a:r>
              <a:rPr lang="es-PE" b="1" dirty="0" smtClean="0"/>
              <a:t> </a:t>
            </a:r>
            <a:r>
              <a:rPr lang="es-PE" b="1" dirty="0" err="1" smtClean="0"/>
              <a:t>Sharing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85786" y="1428736"/>
            <a:ext cx="7772400" cy="5214974"/>
          </a:xfrm>
        </p:spPr>
        <p:txBody>
          <a:bodyPr/>
          <a:lstStyle/>
          <a:p>
            <a:pPr algn="ctr">
              <a:buNone/>
            </a:pPr>
            <a:r>
              <a:rPr lang="es-PE" dirty="0" smtClean="0"/>
              <a:t>i + x</a:t>
            </a:r>
          </a:p>
          <a:p>
            <a:pPr algn="ctr">
              <a:buNone/>
            </a:pPr>
            <a:r>
              <a:rPr lang="es-PE" dirty="0" smtClean="0"/>
              <a:t>(e)</a:t>
            </a:r>
          </a:p>
          <a:p>
            <a:pPr algn="ctr">
              <a:buNone/>
            </a:pPr>
            <a:r>
              <a:rPr lang="es-PE" dirty="0" smtClean="0"/>
              <a:t>100</a:t>
            </a:r>
            <a:r>
              <a:rPr lang="es-ES" dirty="0" smtClean="0"/>
              <a:t> + x</a:t>
            </a:r>
          </a:p>
          <a:p>
            <a:pPr algn="ctr">
              <a:buNone/>
            </a:pPr>
            <a:r>
              <a:rPr lang="es-PE" dirty="0" smtClean="0"/>
              <a:t>(x)</a:t>
            </a:r>
          </a:p>
          <a:p>
            <a:pPr algn="ctr">
              <a:buNone/>
            </a:pPr>
            <a:r>
              <a:rPr lang="es-PE" dirty="0" smtClean="0"/>
              <a:t>100</a:t>
            </a:r>
          </a:p>
          <a:p>
            <a:pPr algn="ctr">
              <a:buNone/>
            </a:pPr>
            <a:r>
              <a:rPr lang="es-PE" dirty="0" smtClean="0"/>
              <a:t>(30)</a:t>
            </a:r>
          </a:p>
          <a:p>
            <a:pPr algn="ctr">
              <a:buNone/>
            </a:pPr>
            <a:r>
              <a:rPr lang="es-PE" dirty="0" smtClean="0"/>
              <a:t>70</a:t>
            </a:r>
          </a:p>
          <a:p>
            <a:pPr algn="ctr">
              <a:buNone/>
            </a:pPr>
            <a:r>
              <a:rPr lang="es-PE" dirty="0" smtClean="0"/>
              <a:t>(3)</a:t>
            </a:r>
          </a:p>
          <a:p>
            <a:pPr algn="ctr">
              <a:buNone/>
            </a:pPr>
            <a:r>
              <a:rPr lang="es-PE" dirty="0" smtClean="0"/>
              <a:t>67</a:t>
            </a: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4071934" y="2643182"/>
            <a:ext cx="12144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7 Conector recto"/>
          <p:cNvCxnSpPr/>
          <p:nvPr/>
        </p:nvCxnSpPr>
        <p:spPr bwMode="auto">
          <a:xfrm>
            <a:off x="4071934" y="3786190"/>
            <a:ext cx="12144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8 Conector recto"/>
          <p:cNvCxnSpPr/>
          <p:nvPr/>
        </p:nvCxnSpPr>
        <p:spPr bwMode="auto">
          <a:xfrm>
            <a:off x="4071934" y="4974510"/>
            <a:ext cx="12144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9 Conector recto"/>
          <p:cNvCxnSpPr/>
          <p:nvPr/>
        </p:nvCxnSpPr>
        <p:spPr bwMode="auto">
          <a:xfrm>
            <a:off x="4071934" y="6143644"/>
            <a:ext cx="12144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785786" y="3253087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dirty="0" smtClean="0"/>
              <a:t>W </a:t>
            </a:r>
            <a:r>
              <a:rPr lang="es-PE" b="0" dirty="0" err="1" smtClean="0"/>
              <a:t>Profit</a:t>
            </a:r>
            <a:r>
              <a:rPr lang="es-PE" b="0" dirty="0" smtClean="0"/>
              <a:t> </a:t>
            </a:r>
            <a:r>
              <a:rPr lang="es-PE" b="0" dirty="0" err="1" smtClean="0"/>
              <a:t>Sharing</a:t>
            </a:r>
            <a:endParaRPr lang="es-ES" b="0" dirty="0"/>
          </a:p>
        </p:txBody>
      </p:sp>
      <p:cxnSp>
        <p:nvCxnSpPr>
          <p:cNvPr id="15" name="14 Conector recto de flecha"/>
          <p:cNvCxnSpPr/>
          <p:nvPr/>
        </p:nvCxnSpPr>
        <p:spPr bwMode="auto">
          <a:xfrm>
            <a:off x="3214678" y="3571876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15 CuadroTexto"/>
          <p:cNvSpPr txBox="1"/>
          <p:nvPr/>
        </p:nvSpPr>
        <p:spPr>
          <a:xfrm>
            <a:off x="785786" y="4467533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dirty="0" smtClean="0"/>
              <a:t>IT Corporate 30%</a:t>
            </a:r>
            <a:endParaRPr lang="es-ES" b="0" dirty="0"/>
          </a:p>
        </p:txBody>
      </p:sp>
      <p:cxnSp>
        <p:nvCxnSpPr>
          <p:cNvPr id="18" name="17 Conector recto de flecha"/>
          <p:cNvCxnSpPr/>
          <p:nvPr/>
        </p:nvCxnSpPr>
        <p:spPr bwMode="auto">
          <a:xfrm>
            <a:off x="3214678" y="471488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18 CuadroTexto"/>
          <p:cNvSpPr txBox="1"/>
          <p:nvPr/>
        </p:nvSpPr>
        <p:spPr>
          <a:xfrm>
            <a:off x="785786" y="550070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dirty="0" smtClean="0"/>
              <a:t>IT </a:t>
            </a:r>
            <a:r>
              <a:rPr lang="es-PE" b="0" dirty="0" err="1" smtClean="0"/>
              <a:t>Profits</a:t>
            </a:r>
            <a:r>
              <a:rPr lang="es-PE" b="0" dirty="0" smtClean="0"/>
              <a:t> 4.1%</a:t>
            </a:r>
            <a:endParaRPr lang="es-ES" b="0" dirty="0"/>
          </a:p>
        </p:txBody>
      </p:sp>
      <p:cxnSp>
        <p:nvCxnSpPr>
          <p:cNvPr id="21" name="20 Conector recto de flecha"/>
          <p:cNvCxnSpPr/>
          <p:nvPr/>
        </p:nvCxnSpPr>
        <p:spPr bwMode="auto">
          <a:xfrm>
            <a:off x="3000364" y="5786454"/>
            <a:ext cx="107157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21 CuadroTexto"/>
          <p:cNvSpPr txBox="1"/>
          <p:nvPr/>
        </p:nvSpPr>
        <p:spPr>
          <a:xfrm>
            <a:off x="6715140" y="428625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0" dirty="0" smtClean="0"/>
              <a:t>33% + x</a:t>
            </a:r>
            <a:endParaRPr lang="es-ES" sz="3600" b="0" dirty="0"/>
          </a:p>
        </p:txBody>
      </p:sp>
      <p:cxnSp>
        <p:nvCxnSpPr>
          <p:cNvPr id="24" name="23 Conector recto"/>
          <p:cNvCxnSpPr>
            <a:endCxn id="22" idx="1"/>
          </p:cNvCxnSpPr>
          <p:nvPr/>
        </p:nvCxnSpPr>
        <p:spPr bwMode="auto">
          <a:xfrm>
            <a:off x="5000628" y="3500438"/>
            <a:ext cx="1714512" cy="1108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Conector recto"/>
          <p:cNvCxnSpPr>
            <a:endCxn id="22" idx="1"/>
          </p:cNvCxnSpPr>
          <p:nvPr/>
        </p:nvCxnSpPr>
        <p:spPr bwMode="auto">
          <a:xfrm flipV="1">
            <a:off x="5143504" y="4609422"/>
            <a:ext cx="1571636" cy="34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>
            <a:endCxn id="22" idx="1"/>
          </p:cNvCxnSpPr>
          <p:nvPr/>
        </p:nvCxnSpPr>
        <p:spPr bwMode="auto">
          <a:xfrm flipV="1">
            <a:off x="5000628" y="4609422"/>
            <a:ext cx="1714512" cy="1248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W </a:t>
            </a:r>
            <a:r>
              <a:rPr lang="es-PE" b="1" dirty="0" err="1" smtClean="0"/>
              <a:t>Profit</a:t>
            </a:r>
            <a:r>
              <a:rPr lang="es-PE" b="1" dirty="0" smtClean="0"/>
              <a:t> </a:t>
            </a:r>
            <a:r>
              <a:rPr lang="es-PE" b="1" dirty="0" err="1" smtClean="0"/>
              <a:t>Sharing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10% </a:t>
            </a:r>
            <a:r>
              <a:rPr lang="es-PE" dirty="0" err="1" smtClean="0"/>
              <a:t>Fishing</a:t>
            </a:r>
            <a:r>
              <a:rPr lang="es-PE" dirty="0" smtClean="0"/>
              <a:t>, </a:t>
            </a:r>
            <a:r>
              <a:rPr lang="es-PE" dirty="0" err="1" smtClean="0"/>
              <a:t>telecomunications</a:t>
            </a:r>
            <a:r>
              <a:rPr lang="es-PE" dirty="0" smtClean="0"/>
              <a:t>, industrial</a:t>
            </a:r>
          </a:p>
          <a:p>
            <a:endParaRPr lang="es-PE" dirty="0" smtClean="0"/>
          </a:p>
          <a:p>
            <a:r>
              <a:rPr lang="es-PE" dirty="0" smtClean="0"/>
              <a:t>8% </a:t>
            </a:r>
            <a:r>
              <a:rPr lang="es-PE" dirty="0" err="1" smtClean="0"/>
              <a:t>mining</a:t>
            </a:r>
            <a:r>
              <a:rPr lang="es-PE" dirty="0" smtClean="0"/>
              <a:t>, </a:t>
            </a:r>
            <a:r>
              <a:rPr lang="es-PE" dirty="0" err="1" smtClean="0"/>
              <a:t>whosale</a:t>
            </a:r>
            <a:r>
              <a:rPr lang="es-PE" dirty="0" smtClean="0"/>
              <a:t> and </a:t>
            </a:r>
            <a:r>
              <a:rPr lang="es-PE" dirty="0" err="1" smtClean="0"/>
              <a:t>retail</a:t>
            </a:r>
            <a:r>
              <a:rPr lang="es-PE" dirty="0" smtClean="0"/>
              <a:t>, restaurants</a:t>
            </a:r>
          </a:p>
          <a:p>
            <a:endParaRPr lang="es-PE" dirty="0" smtClean="0"/>
          </a:p>
          <a:p>
            <a:r>
              <a:rPr lang="es-PE" dirty="0" smtClean="0"/>
              <a:t>5% </a:t>
            </a:r>
            <a:r>
              <a:rPr lang="es-PE" dirty="0" err="1" smtClean="0"/>
              <a:t>others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0% </a:t>
            </a:r>
            <a:r>
              <a:rPr lang="es-PE" dirty="0" err="1" smtClean="0"/>
              <a:t>small</a:t>
            </a:r>
            <a:r>
              <a:rPr lang="es-PE" dirty="0" smtClean="0"/>
              <a:t> </a:t>
            </a:r>
            <a:r>
              <a:rPr lang="es-PE" dirty="0" err="1" smtClean="0"/>
              <a:t>bussines</a:t>
            </a:r>
            <a:r>
              <a:rPr lang="es-PE" dirty="0" smtClean="0"/>
              <a:t>, </a:t>
            </a:r>
            <a:r>
              <a:rPr lang="es-PE" dirty="0" err="1" smtClean="0"/>
              <a:t>professional</a:t>
            </a:r>
            <a:r>
              <a:rPr lang="es-PE" dirty="0" smtClean="0"/>
              <a:t> </a:t>
            </a:r>
            <a:r>
              <a:rPr lang="es-PE" dirty="0" err="1" smtClean="0"/>
              <a:t>services</a:t>
            </a:r>
            <a:r>
              <a:rPr lang="es-PE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143008"/>
          </a:xfrm>
        </p:spPr>
        <p:txBody>
          <a:bodyPr/>
          <a:lstStyle/>
          <a:p>
            <a:r>
              <a:rPr lang="es-PE" b="1" dirty="0" smtClean="0"/>
              <a:t>IT - Spots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785926"/>
            <a:ext cx="7772400" cy="4572032"/>
          </a:xfrm>
        </p:spPr>
        <p:txBody>
          <a:bodyPr/>
          <a:lstStyle/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err="1" smtClean="0"/>
              <a:t>Accrual</a:t>
            </a:r>
            <a:r>
              <a:rPr lang="es-PE" sz="2400" dirty="0" smtClean="0"/>
              <a:t> </a:t>
            </a:r>
            <a:r>
              <a:rPr lang="es-PE" sz="2400" dirty="0" err="1" smtClean="0"/>
              <a:t>basis</a:t>
            </a: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smtClean="0"/>
              <a:t>IAS (</a:t>
            </a:r>
            <a:r>
              <a:rPr lang="es-PE" sz="2400" dirty="0" err="1" smtClean="0"/>
              <a:t>NIC’s</a:t>
            </a:r>
            <a:r>
              <a:rPr lang="es-PE" sz="2400" dirty="0" smtClean="0"/>
              <a:t>) </a:t>
            </a:r>
            <a:r>
              <a:rPr lang="es-PE" sz="2400" dirty="0" err="1" smtClean="0"/>
              <a:t>or</a:t>
            </a:r>
            <a:r>
              <a:rPr lang="es-PE" sz="2400" dirty="0" smtClean="0"/>
              <a:t> </a:t>
            </a:r>
            <a:r>
              <a:rPr lang="es-PE" sz="2400" dirty="0" err="1" smtClean="0"/>
              <a:t>Peruvian</a:t>
            </a:r>
            <a:r>
              <a:rPr lang="es-PE" sz="2400" dirty="0" smtClean="0"/>
              <a:t> </a:t>
            </a:r>
            <a:r>
              <a:rPr lang="es-PE" sz="2400" dirty="0" err="1" smtClean="0"/>
              <a:t>NIFF’s</a:t>
            </a: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err="1" smtClean="0"/>
              <a:t>Market</a:t>
            </a:r>
            <a:r>
              <a:rPr lang="es-PE" sz="2400" dirty="0" smtClean="0"/>
              <a:t> </a:t>
            </a:r>
            <a:r>
              <a:rPr lang="es-PE" sz="2400" dirty="0" err="1" smtClean="0"/>
              <a:t>Value</a:t>
            </a:r>
            <a:r>
              <a:rPr lang="es-PE" sz="2400" dirty="0" smtClean="0"/>
              <a:t> / Transfer </a:t>
            </a:r>
            <a:r>
              <a:rPr lang="es-PE" sz="2400" dirty="0" err="1" smtClean="0"/>
              <a:t>pricing</a:t>
            </a:r>
            <a:r>
              <a:rPr lang="es-PE" sz="2400" dirty="0" smtClean="0"/>
              <a:t> rules (OECD)</a:t>
            </a:r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err="1" smtClean="0"/>
              <a:t>Preoperative</a:t>
            </a:r>
            <a:r>
              <a:rPr lang="es-PE" sz="2400" dirty="0" smtClean="0"/>
              <a:t> expenses: 1 </a:t>
            </a:r>
            <a:r>
              <a:rPr lang="es-PE" sz="2400" dirty="0" err="1" smtClean="0"/>
              <a:t>or</a:t>
            </a:r>
            <a:r>
              <a:rPr lang="es-PE" sz="2400" dirty="0" smtClean="0"/>
              <a:t> 10 </a:t>
            </a:r>
            <a:r>
              <a:rPr lang="es-PE" sz="2400" dirty="0" err="1" smtClean="0"/>
              <a:t>years</a:t>
            </a: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err="1" smtClean="0"/>
              <a:t>Shorter</a:t>
            </a:r>
            <a:r>
              <a:rPr lang="es-PE" sz="2400" dirty="0" smtClean="0"/>
              <a:t> </a:t>
            </a:r>
            <a:r>
              <a:rPr lang="es-PE" sz="2400" dirty="0" err="1" smtClean="0"/>
              <a:t>depreciation</a:t>
            </a:r>
            <a:r>
              <a:rPr lang="es-PE" sz="2400" dirty="0" smtClean="0"/>
              <a:t> </a:t>
            </a:r>
            <a:r>
              <a:rPr lang="es-PE" sz="2400" dirty="0" err="1" smtClean="0"/>
              <a:t>term</a:t>
            </a: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smtClean="0"/>
              <a:t>IT </a:t>
            </a:r>
            <a:r>
              <a:rPr lang="es-PE" sz="2400" dirty="0" err="1" smtClean="0"/>
              <a:t>advances</a:t>
            </a:r>
            <a:r>
              <a:rPr lang="es-PE" sz="2400" dirty="0" smtClean="0"/>
              <a:t> </a:t>
            </a:r>
            <a:r>
              <a:rPr lang="es-PE" sz="2400" dirty="0" err="1" smtClean="0"/>
              <a:t>payments</a:t>
            </a:r>
            <a:r>
              <a:rPr lang="es-PE" sz="2400" dirty="0" smtClean="0"/>
              <a:t> / </a:t>
            </a:r>
            <a:r>
              <a:rPr lang="es-PE" sz="2400" dirty="0" err="1" smtClean="0"/>
              <a:t>monthly</a:t>
            </a:r>
            <a:r>
              <a:rPr lang="es-PE" sz="2400" dirty="0" smtClean="0"/>
              <a:t> </a:t>
            </a:r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endParaRPr lang="es-PE" sz="2400" dirty="0" smtClean="0"/>
          </a:p>
          <a:p>
            <a:pPr marL="685800" indent="-285750">
              <a:lnSpc>
                <a:spcPct val="8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s-PE" sz="2400" dirty="0" err="1" smtClean="0"/>
              <a:t>Losses</a:t>
            </a:r>
            <a:r>
              <a:rPr lang="es-PE" sz="2400" dirty="0" smtClean="0"/>
              <a:t> </a:t>
            </a:r>
            <a:r>
              <a:rPr lang="es-PE" sz="2400" dirty="0" err="1" smtClean="0"/>
              <a:t>carry</a:t>
            </a:r>
            <a:r>
              <a:rPr lang="es-PE" sz="2400" dirty="0" smtClean="0"/>
              <a:t> </a:t>
            </a:r>
            <a:r>
              <a:rPr lang="es-PE" sz="2400" dirty="0" err="1" smtClean="0"/>
              <a:t>on</a:t>
            </a:r>
            <a:r>
              <a:rPr lang="es-PE" sz="2400" dirty="0" smtClean="0"/>
              <a:t> (</a:t>
            </a:r>
            <a:r>
              <a:rPr lang="es-PE" sz="2400" dirty="0" err="1" smtClean="0"/>
              <a:t>System</a:t>
            </a:r>
            <a:r>
              <a:rPr lang="es-PE" sz="2400" dirty="0" smtClean="0"/>
              <a:t> A </a:t>
            </a:r>
            <a:r>
              <a:rPr lang="es-PE" sz="2400" dirty="0" err="1" smtClean="0"/>
              <a:t>or</a:t>
            </a:r>
            <a:r>
              <a:rPr lang="es-PE" sz="2400" dirty="0" smtClean="0"/>
              <a:t> B)</a:t>
            </a:r>
          </a:p>
          <a:p>
            <a:pPr marL="685800" indent="-285750">
              <a:lnSpc>
                <a:spcPct val="85000"/>
              </a:lnSpc>
              <a:spcBef>
                <a:spcPts val="0"/>
              </a:spcBef>
              <a:buFontTx/>
              <a:buChar char="-"/>
              <a:tabLst>
                <a:tab pos="685800" algn="l"/>
              </a:tabLst>
            </a:pPr>
            <a:endParaRPr lang="es-PE" sz="2400" dirty="0" smtClean="0"/>
          </a:p>
          <a:p>
            <a:pPr>
              <a:spcBef>
                <a:spcPts val="0"/>
              </a:spcBef>
            </a:pPr>
            <a:endParaRPr lang="es-E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52410"/>
            <a:ext cx="7772400" cy="819136"/>
          </a:xfrm>
        </p:spPr>
        <p:txBody>
          <a:bodyPr/>
          <a:lstStyle/>
          <a:p>
            <a:r>
              <a:rPr lang="es-PE" b="1" dirty="0" smtClean="0"/>
              <a:t>IT - </a:t>
            </a:r>
            <a:r>
              <a:rPr lang="es-PE" b="1" dirty="0" err="1" smtClean="0"/>
              <a:t>Financing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5572164"/>
          </a:xfrm>
        </p:spPr>
        <p:txBody>
          <a:bodyPr/>
          <a:lstStyle/>
          <a:p>
            <a:r>
              <a:rPr lang="es-PE" dirty="0" err="1" smtClean="0"/>
              <a:t>Related</a:t>
            </a:r>
            <a:r>
              <a:rPr lang="es-PE" dirty="0" smtClean="0"/>
              <a:t> </a:t>
            </a:r>
            <a:r>
              <a:rPr lang="es-PE" dirty="0" err="1" smtClean="0"/>
              <a:t>parties</a:t>
            </a:r>
            <a:endParaRPr lang="es-PE" dirty="0" smtClean="0"/>
          </a:p>
          <a:p>
            <a:pPr lvl="1"/>
            <a:r>
              <a:rPr lang="es-PE" dirty="0" smtClean="0"/>
              <a:t>Transfer </a:t>
            </a:r>
            <a:r>
              <a:rPr lang="es-PE" dirty="0" err="1" smtClean="0"/>
              <a:t>pricing</a:t>
            </a:r>
            <a:r>
              <a:rPr lang="es-PE" dirty="0" smtClean="0"/>
              <a:t> rules</a:t>
            </a:r>
          </a:p>
          <a:p>
            <a:pPr lvl="1"/>
            <a:r>
              <a:rPr lang="es-PE" dirty="0" err="1" smtClean="0"/>
              <a:t>Thin</a:t>
            </a:r>
            <a:r>
              <a:rPr lang="es-PE" dirty="0" smtClean="0"/>
              <a:t> </a:t>
            </a:r>
            <a:r>
              <a:rPr lang="es-PE" dirty="0" err="1" smtClean="0"/>
              <a:t>capitalization</a:t>
            </a:r>
            <a:r>
              <a:rPr lang="es-PE" dirty="0" smtClean="0"/>
              <a:t> 3 x 1</a:t>
            </a:r>
          </a:p>
          <a:p>
            <a:pPr lvl="1"/>
            <a:r>
              <a:rPr lang="es-PE" dirty="0" err="1" smtClean="0"/>
              <a:t>Witholding</a:t>
            </a:r>
            <a:r>
              <a:rPr lang="es-PE" dirty="0" smtClean="0"/>
              <a:t> 30%</a:t>
            </a:r>
          </a:p>
          <a:p>
            <a:pPr lvl="1"/>
            <a:endParaRPr lang="es-PE" dirty="0" smtClean="0"/>
          </a:p>
          <a:p>
            <a:r>
              <a:rPr lang="es-PE" dirty="0" smtClean="0"/>
              <a:t>Non </a:t>
            </a:r>
            <a:r>
              <a:rPr lang="es-PE" dirty="0" err="1" smtClean="0"/>
              <a:t>related</a:t>
            </a:r>
            <a:r>
              <a:rPr lang="es-PE" dirty="0" smtClean="0"/>
              <a:t> </a:t>
            </a:r>
            <a:r>
              <a:rPr lang="es-PE" dirty="0" err="1" smtClean="0"/>
              <a:t>parties</a:t>
            </a:r>
            <a:endParaRPr lang="es-PE" dirty="0" smtClean="0"/>
          </a:p>
          <a:p>
            <a:pPr lvl="1"/>
            <a:r>
              <a:rPr lang="es-PE" dirty="0" err="1" smtClean="0">
                <a:sym typeface="Wingdings 2"/>
              </a:rPr>
              <a:t>Thin</a:t>
            </a:r>
            <a:r>
              <a:rPr lang="es-PE" dirty="0" smtClean="0">
                <a:sym typeface="Wingdings 2"/>
              </a:rPr>
              <a:t> </a:t>
            </a:r>
            <a:r>
              <a:rPr lang="es-PE" dirty="0" err="1" smtClean="0">
                <a:sym typeface="Wingdings 2"/>
              </a:rPr>
              <a:t>capitalization</a:t>
            </a:r>
            <a:r>
              <a:rPr lang="es-PE" dirty="0" smtClean="0">
                <a:sym typeface="Wingdings 2"/>
              </a:rPr>
              <a:t> </a:t>
            </a:r>
            <a:r>
              <a:rPr lang="es-PE" dirty="0" err="1" smtClean="0">
                <a:sym typeface="Wingdings 2"/>
              </a:rPr>
              <a:t>not</a:t>
            </a:r>
            <a:r>
              <a:rPr lang="es-PE" dirty="0" smtClean="0">
                <a:sym typeface="Wingdings 2"/>
              </a:rPr>
              <a:t> </a:t>
            </a:r>
            <a:r>
              <a:rPr lang="es-PE" dirty="0" err="1" smtClean="0">
                <a:sym typeface="Wingdings 2"/>
              </a:rPr>
              <a:t>applicable</a:t>
            </a:r>
            <a:endParaRPr lang="es-PE" dirty="0" smtClean="0">
              <a:sym typeface="Wingdings 2"/>
            </a:endParaRPr>
          </a:p>
          <a:p>
            <a:pPr lvl="1"/>
            <a:r>
              <a:rPr lang="es-PE" dirty="0" err="1" smtClean="0"/>
              <a:t>Witholding</a:t>
            </a:r>
            <a:r>
              <a:rPr lang="es-PE" dirty="0" smtClean="0"/>
              <a:t>: </a:t>
            </a:r>
          </a:p>
          <a:p>
            <a:pPr lvl="2"/>
            <a:r>
              <a:rPr lang="es-PE" dirty="0" smtClean="0"/>
              <a:t>4.99% up </a:t>
            </a:r>
            <a:r>
              <a:rPr lang="es-PE" dirty="0" err="1" smtClean="0"/>
              <a:t>to</a:t>
            </a:r>
            <a:r>
              <a:rPr lang="es-PE" dirty="0" smtClean="0"/>
              <a:t> Libor + 7</a:t>
            </a:r>
          </a:p>
          <a:p>
            <a:pPr lvl="2"/>
            <a:r>
              <a:rPr lang="es-PE" dirty="0" smtClean="0"/>
              <a:t>30% </a:t>
            </a:r>
            <a:r>
              <a:rPr lang="es-PE" dirty="0" err="1" smtClean="0"/>
              <a:t>for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excess</a:t>
            </a:r>
            <a:endParaRPr lang="es-PE" dirty="0" smtClean="0"/>
          </a:p>
          <a:p>
            <a:pPr lvl="1"/>
            <a:r>
              <a:rPr lang="es-PE" dirty="0" smtClean="0"/>
              <a:t>No back </a:t>
            </a:r>
            <a:r>
              <a:rPr lang="es-PE" dirty="0" err="1" smtClean="0"/>
              <a:t>to</a:t>
            </a:r>
            <a:r>
              <a:rPr lang="es-PE" dirty="0" smtClean="0"/>
              <a:t> back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IT – Capital </a:t>
            </a:r>
            <a:r>
              <a:rPr lang="es-PE" b="1" dirty="0" err="1" smtClean="0"/>
              <a:t>Gains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 smtClean="0"/>
          </a:p>
          <a:p>
            <a:r>
              <a:rPr lang="es-PE" dirty="0" smtClean="0"/>
              <a:t>30 % real </a:t>
            </a:r>
            <a:r>
              <a:rPr lang="es-PE" dirty="0" err="1" smtClean="0"/>
              <a:t>state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5% MILA stock </a:t>
            </a:r>
            <a:r>
              <a:rPr lang="es-PE" dirty="0" err="1" smtClean="0"/>
              <a:t>market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30% </a:t>
            </a:r>
            <a:r>
              <a:rPr lang="es-PE" dirty="0" err="1" smtClean="0"/>
              <a:t>others</a:t>
            </a:r>
            <a:r>
              <a:rPr lang="es-PE" dirty="0" smtClean="0"/>
              <a:t> 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580</Words>
  <Application>Microsoft Office PowerPoint</Application>
  <PresentationFormat>Presentación en pantalla (4:3)</PresentationFormat>
  <Paragraphs>217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Diseño predeterminado</vt:lpstr>
      <vt:lpstr>Diapositiva</vt:lpstr>
      <vt:lpstr>INVESTMENTS REQUIREMENTS  CORPORATE &amp; TAX</vt:lpstr>
      <vt:lpstr>Corporate</vt:lpstr>
      <vt:lpstr>Main Taxes</vt:lpstr>
      <vt:lpstr>IT – Income Tax</vt:lpstr>
      <vt:lpstr>IT + W Protif Sharing</vt:lpstr>
      <vt:lpstr>W Profit Sharing</vt:lpstr>
      <vt:lpstr>IT - Spots</vt:lpstr>
      <vt:lpstr>IT - Financing</vt:lpstr>
      <vt:lpstr>IT – Capital Gains</vt:lpstr>
      <vt:lpstr>IT – Services from non residents</vt:lpstr>
      <vt:lpstr>Other Taxes</vt:lpstr>
      <vt:lpstr>Mining Special Regime</vt:lpstr>
      <vt:lpstr>Diapositiva 13</vt:lpstr>
      <vt:lpstr>Payroll Taxes</vt:lpstr>
      <vt:lpstr>Expatries - Witholding</vt:lpstr>
      <vt:lpstr>VAT</vt:lpstr>
      <vt:lpstr>Investments Warranties</vt:lpstr>
      <vt:lpstr>¿Fiscal Turbulence?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Many thanks</vt:lpstr>
    </vt:vector>
  </TitlesOfParts>
  <Company>E_M_F_R_PT_LV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SOCIEDADES 2 2do. Semestre 2000</dc:title>
  <dc:creator>Estudio Muñiz</dc:creator>
  <cp:lastModifiedBy>psilva</cp:lastModifiedBy>
  <cp:revision>97</cp:revision>
  <cp:lastPrinted>2000-11-21T14:02:47Z</cp:lastPrinted>
  <dcterms:created xsi:type="dcterms:W3CDTF">2000-08-18T22:06:35Z</dcterms:created>
  <dcterms:modified xsi:type="dcterms:W3CDTF">2012-06-25T16:08:32Z</dcterms:modified>
</cp:coreProperties>
</file>